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Merriweather" panose="020B0604020202020204" charset="0"/>
      <p:regular r:id="rId35"/>
      <p:bold r:id="rId36"/>
      <p:italic r:id="rId37"/>
      <p:boldItalic r:id="rId38"/>
    </p:embeddedFont>
    <p:embeddedFont>
      <p:font typeface="Roboto"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2" d="100"/>
          <a:sy n="162" d="100"/>
        </p:scale>
        <p:origin x="1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So our first method for model selection is backward elimination. In this case, we first set up alpha-to remove to be 0.10 and we remove the predictor with largest current p-value during each iterations and stop until we have all current p-value of the predictors that are smaller than 0.10</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As a result, we will have the model with 15 predictors as follow by backward elimination.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But, we will still need to check diagnostics plot to seek agreement on linearity and normality on residuals of the model. By looking at the residuals v.s. Fitted values plot, we observe an non-linear pattern, so we will need to fix it since non-linearity could cause wrong model, inaccurate prediction and possible biased explanation between variables.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Because the pattern is like a quadratic function, we decide to implement transformation on y from y to square root of y and by looking at the diagnostic plot, the variances are constant and we have linearity. Next, we need to check normality.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Then, by shapiro test, we obtain p-value &gt; 0.05, we agree with null hypothesis that residuals are normally distributed and also could see normality from qq-plot. And next, we will need to check whether there exist correlation between each predictors.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So, to start, we set up our full model with all 24 predictors and with the response “weight”. Then, we need to find some outliers before model selection to make sure the model will not affected by them.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By looking at three graphs above, we could observe that we have outliers in our model. Then, to find them, we need to use “which” command to locate them.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After that, we could clearly observed that there are three outliers in x,y and cook distances as listed below, which means they will influence the model, so we decided to delete them.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After delete them, recheck those three plots, we have no outliers, so we are good to go for model selection.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125"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Shape 11"/>
          <p:cNvSpPr txBox="1">
            <a:spLocks noGrp="1"/>
          </p:cNvSpPr>
          <p:nvPr>
            <p:ph type="ctrTitle"/>
          </p:nvPr>
        </p:nvSpPr>
        <p:spPr>
          <a:xfrm>
            <a:off x="311700" y="539725"/>
            <a:ext cx="8520600" cy="1282500"/>
          </a:xfrm>
          <a:prstGeom prst="rect">
            <a:avLst/>
          </a:prstGeom>
        </p:spPr>
        <p:txBody>
          <a:bodyPr wrap="square" lIns="91425" tIns="91425" rIns="91425" bIns="91425" anchor="t" anchorCtr="0"/>
          <a:lstStyle>
            <a:lvl1pPr lvl="0" rtl="0">
              <a:spcBef>
                <a:spcPts val="0"/>
              </a:spcBef>
              <a:buSzPts val="3600"/>
              <a:buNone/>
              <a:defRPr sz="3600"/>
            </a:lvl1pPr>
            <a:lvl2pPr lvl="1" rtl="0">
              <a:spcBef>
                <a:spcPts val="0"/>
              </a:spcBef>
              <a:buSzPts val="3600"/>
              <a:buNone/>
              <a:defRPr sz="3600"/>
            </a:lvl2pPr>
            <a:lvl3pPr lvl="2" rtl="0">
              <a:spcBef>
                <a:spcPts val="0"/>
              </a:spcBef>
              <a:buSzPts val="3600"/>
              <a:buNone/>
              <a:defRPr sz="3600"/>
            </a:lvl3pPr>
            <a:lvl4pPr lvl="3" rtl="0">
              <a:spcBef>
                <a:spcPts val="0"/>
              </a:spcBef>
              <a:buSzPts val="3600"/>
              <a:buNone/>
              <a:defRPr sz="3600"/>
            </a:lvl4pPr>
            <a:lvl5pPr lvl="4" rtl="0">
              <a:spcBef>
                <a:spcPts val="0"/>
              </a:spcBef>
              <a:buSzPts val="3600"/>
              <a:buNone/>
              <a:defRPr sz="3600"/>
            </a:lvl5pPr>
            <a:lvl6pPr lvl="5" rtl="0">
              <a:spcBef>
                <a:spcPts val="0"/>
              </a:spcBef>
              <a:buSzPts val="3600"/>
              <a:buNone/>
              <a:defRPr sz="3600"/>
            </a:lvl6pPr>
            <a:lvl7pPr lvl="6" rtl="0">
              <a:spcBef>
                <a:spcPts val="0"/>
              </a:spcBef>
              <a:buSzPts val="3600"/>
              <a:buNone/>
              <a:defRPr sz="3600"/>
            </a:lvl7pPr>
            <a:lvl8pPr lvl="7" rtl="0">
              <a:spcBef>
                <a:spcPts val="0"/>
              </a:spcBef>
              <a:buSzPts val="3600"/>
              <a:buNone/>
              <a:defRPr sz="3600"/>
            </a:lvl8pPr>
            <a:lvl9pPr lvl="8" rtl="0">
              <a:spcBef>
                <a:spcPts val="0"/>
              </a:spcBef>
              <a:buSzPts val="3600"/>
              <a:buNone/>
              <a:defRPr sz="3600"/>
            </a:lvl9pPr>
          </a:lstStyle>
          <a:p>
            <a:endParaRPr/>
          </a:p>
        </p:txBody>
      </p:sp>
      <p:sp>
        <p:nvSpPr>
          <p:cNvPr id="12" name="Shape 12"/>
          <p:cNvSpPr txBox="1">
            <a:spLocks noGrp="1"/>
          </p:cNvSpPr>
          <p:nvPr>
            <p:ph type="subTitle" idx="1"/>
          </p:nvPr>
        </p:nvSpPr>
        <p:spPr>
          <a:xfrm>
            <a:off x="311700" y="1878560"/>
            <a:ext cx="4242600" cy="738300"/>
          </a:xfrm>
          <a:prstGeom prst="rect">
            <a:avLst/>
          </a:prstGeom>
        </p:spPr>
        <p:txBody>
          <a:bodyPr wrap="square" lIns="91425" tIns="91425" rIns="91425" bIns="91425" anchor="t" anchorCtr="0"/>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11750" y="831175"/>
            <a:ext cx="5334900" cy="1244700"/>
          </a:xfrm>
          <a:prstGeom prst="rect">
            <a:avLst/>
          </a:prstGeom>
        </p:spPr>
        <p:txBody>
          <a:bodyPr wrap="square" lIns="91425" tIns="91425" rIns="91425" bIns="91425" anchor="b" anchorCtr="0"/>
          <a:lstStyle>
            <a:lvl1pPr lvl="0" rtl="0">
              <a:spcBef>
                <a:spcPts val="0"/>
              </a:spcBef>
              <a:buClr>
                <a:schemeClr val="lt1"/>
              </a:buClr>
              <a:buSzPts val="10000"/>
              <a:buNone/>
              <a:defRPr sz="10000">
                <a:solidFill>
                  <a:schemeClr val="lt1"/>
                </a:solidFill>
              </a:defRPr>
            </a:lvl1pPr>
            <a:lvl2pPr lvl="1" rtl="0">
              <a:spcBef>
                <a:spcPts val="0"/>
              </a:spcBef>
              <a:buClr>
                <a:schemeClr val="lt1"/>
              </a:buClr>
              <a:buSzPts val="10000"/>
              <a:buNone/>
              <a:defRPr sz="10000">
                <a:solidFill>
                  <a:schemeClr val="lt1"/>
                </a:solidFill>
              </a:defRPr>
            </a:lvl2pPr>
            <a:lvl3pPr lvl="2" rtl="0">
              <a:spcBef>
                <a:spcPts val="0"/>
              </a:spcBef>
              <a:buClr>
                <a:schemeClr val="lt1"/>
              </a:buClr>
              <a:buSzPts val="10000"/>
              <a:buNone/>
              <a:defRPr sz="10000">
                <a:solidFill>
                  <a:schemeClr val="lt1"/>
                </a:solidFill>
              </a:defRPr>
            </a:lvl3pPr>
            <a:lvl4pPr lvl="3" rtl="0">
              <a:spcBef>
                <a:spcPts val="0"/>
              </a:spcBef>
              <a:buClr>
                <a:schemeClr val="lt1"/>
              </a:buClr>
              <a:buSzPts val="10000"/>
              <a:buNone/>
              <a:defRPr sz="10000">
                <a:solidFill>
                  <a:schemeClr val="lt1"/>
                </a:solidFill>
              </a:defRPr>
            </a:lvl4pPr>
            <a:lvl5pPr lvl="4" rtl="0">
              <a:spcBef>
                <a:spcPts val="0"/>
              </a:spcBef>
              <a:buClr>
                <a:schemeClr val="lt1"/>
              </a:buClr>
              <a:buSzPts val="10000"/>
              <a:buNone/>
              <a:defRPr sz="10000">
                <a:solidFill>
                  <a:schemeClr val="lt1"/>
                </a:solidFill>
              </a:defRPr>
            </a:lvl5pPr>
            <a:lvl6pPr lvl="5" rtl="0">
              <a:spcBef>
                <a:spcPts val="0"/>
              </a:spcBef>
              <a:buClr>
                <a:schemeClr val="lt1"/>
              </a:buClr>
              <a:buSzPts val="10000"/>
              <a:buNone/>
              <a:defRPr sz="10000">
                <a:solidFill>
                  <a:schemeClr val="lt1"/>
                </a:solidFill>
              </a:defRPr>
            </a:lvl6pPr>
            <a:lvl7pPr lvl="6" rtl="0">
              <a:spcBef>
                <a:spcPts val="0"/>
              </a:spcBef>
              <a:buClr>
                <a:schemeClr val="lt1"/>
              </a:buClr>
              <a:buSzPts val="10000"/>
              <a:buNone/>
              <a:defRPr sz="10000">
                <a:solidFill>
                  <a:schemeClr val="lt1"/>
                </a:solidFill>
              </a:defRPr>
            </a:lvl7pPr>
            <a:lvl8pPr lvl="7" rtl="0">
              <a:spcBef>
                <a:spcPts val="0"/>
              </a:spcBef>
              <a:buClr>
                <a:schemeClr val="lt1"/>
              </a:buClr>
              <a:buSzPts val="10000"/>
              <a:buNone/>
              <a:defRPr sz="10000">
                <a:solidFill>
                  <a:schemeClr val="lt1"/>
                </a:solidFill>
              </a:defRPr>
            </a:lvl8pPr>
            <a:lvl9pPr lvl="8" rtl="0">
              <a:spcBef>
                <a:spcPts val="0"/>
              </a:spcBef>
              <a:buClr>
                <a:schemeClr val="lt1"/>
              </a:buClr>
              <a:buSzPts val="10000"/>
              <a:buNone/>
              <a:defRPr sz="10000">
                <a:solidFill>
                  <a:schemeClr val="lt1"/>
                </a:solidFill>
              </a:defRPr>
            </a:lvl9pPr>
          </a:lstStyle>
          <a:p>
            <a:endParaRPr/>
          </a:p>
        </p:txBody>
      </p:sp>
      <p:sp>
        <p:nvSpPr>
          <p:cNvPr id="56" name="Shape 56"/>
          <p:cNvSpPr txBox="1">
            <a:spLocks noGrp="1"/>
          </p:cNvSpPr>
          <p:nvPr>
            <p:ph type="body" idx="1"/>
          </p:nvPr>
        </p:nvSpPr>
        <p:spPr>
          <a:xfrm>
            <a:off x="311700" y="2121425"/>
            <a:ext cx="5334900" cy="942600"/>
          </a:xfrm>
          <a:prstGeom prst="rect">
            <a:avLst/>
          </a:prstGeom>
        </p:spPr>
        <p:txBody>
          <a:bodyPr wrap="square" lIns="91425" tIns="91425" rIns="91425" bIns="91425" anchor="t" anchorCtr="0"/>
          <a:lstStyle>
            <a:lvl1pPr lvl="0" rtl="0">
              <a:spcBef>
                <a:spcPts val="0"/>
              </a:spcBef>
              <a:buClr>
                <a:schemeClr val="accent2"/>
              </a:buClr>
              <a:buSzPts val="1300"/>
              <a:buChar char="●"/>
              <a:defRPr>
                <a:solidFill>
                  <a:schemeClr val="accent2"/>
                </a:solidFill>
              </a:defRPr>
            </a:lvl1pPr>
            <a:lvl2pPr lvl="1" rtl="0">
              <a:spcBef>
                <a:spcPts val="0"/>
              </a:spcBef>
              <a:buClr>
                <a:schemeClr val="accent2"/>
              </a:buClr>
              <a:buSzPts val="1100"/>
              <a:buChar char="○"/>
              <a:defRPr>
                <a:solidFill>
                  <a:schemeClr val="accent2"/>
                </a:solidFill>
              </a:defRPr>
            </a:lvl2pPr>
            <a:lvl3pPr lvl="2" rtl="0">
              <a:spcBef>
                <a:spcPts val="0"/>
              </a:spcBef>
              <a:buClr>
                <a:schemeClr val="accent2"/>
              </a:buClr>
              <a:buSzPts val="1100"/>
              <a:buChar char="■"/>
              <a:defRPr>
                <a:solidFill>
                  <a:schemeClr val="accent2"/>
                </a:solidFill>
              </a:defRPr>
            </a:lvl3pPr>
            <a:lvl4pPr lvl="3" rtl="0">
              <a:spcBef>
                <a:spcPts val="0"/>
              </a:spcBef>
              <a:buClr>
                <a:schemeClr val="accent2"/>
              </a:buClr>
              <a:buSzPts val="1100"/>
              <a:buChar char="●"/>
              <a:defRPr>
                <a:solidFill>
                  <a:schemeClr val="accent2"/>
                </a:solidFill>
              </a:defRPr>
            </a:lvl4pPr>
            <a:lvl5pPr lvl="4" rtl="0">
              <a:spcBef>
                <a:spcPts val="0"/>
              </a:spcBef>
              <a:buClr>
                <a:schemeClr val="accent2"/>
              </a:buClr>
              <a:buSzPts val="1100"/>
              <a:buChar char="○"/>
              <a:defRPr>
                <a:solidFill>
                  <a:schemeClr val="accent2"/>
                </a:solidFill>
              </a:defRPr>
            </a:lvl5pPr>
            <a:lvl6pPr lvl="5" rtl="0">
              <a:spcBef>
                <a:spcPts val="0"/>
              </a:spcBef>
              <a:buClr>
                <a:schemeClr val="accent2"/>
              </a:buClr>
              <a:buSzPts val="1100"/>
              <a:buChar char="■"/>
              <a:defRPr>
                <a:solidFill>
                  <a:schemeClr val="accent2"/>
                </a:solidFill>
              </a:defRPr>
            </a:lvl6pPr>
            <a:lvl7pPr lvl="6" rtl="0">
              <a:spcBef>
                <a:spcPts val="0"/>
              </a:spcBef>
              <a:buClr>
                <a:schemeClr val="accent2"/>
              </a:buClr>
              <a:buSzPts val="1100"/>
              <a:buChar char="●"/>
              <a:defRPr>
                <a:solidFill>
                  <a:schemeClr val="accent2"/>
                </a:solidFill>
              </a:defRPr>
            </a:lvl7pPr>
            <a:lvl8pPr lvl="7" rtl="0">
              <a:spcBef>
                <a:spcPts val="0"/>
              </a:spcBef>
              <a:buClr>
                <a:schemeClr val="accent2"/>
              </a:buClr>
              <a:buSzPts val="1100"/>
              <a:buChar char="○"/>
              <a:defRPr>
                <a:solidFill>
                  <a:schemeClr val="accent2"/>
                </a:solidFill>
              </a:defRPr>
            </a:lvl8pPr>
            <a:lvl9pPr lvl="8" rtl="0">
              <a:spcBef>
                <a:spcPts val="0"/>
              </a:spcBef>
              <a:buClr>
                <a:schemeClr val="accent2"/>
              </a:buClr>
              <a:buSzPts val="1100"/>
              <a:buChar char="■"/>
              <a:defRPr>
                <a:solidFill>
                  <a:schemeClr val="accent2"/>
                </a:solidFill>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accent3"/>
        </a:solidFill>
        <a:effectLst/>
      </p:bgPr>
    </p:bg>
    <p:spTree>
      <p:nvGrpSpPr>
        <p:cNvPr id="1" name="Shape 14"/>
        <p:cNvGrpSpPr/>
        <p:nvPr/>
      </p:nvGrpSpPr>
      <p:grpSpPr>
        <a:xfrm>
          <a:off x="0" y="0"/>
          <a:ext cx="0" cy="0"/>
          <a:chOff x="0" y="0"/>
          <a:chExt cx="0" cy="0"/>
        </a:xfrm>
      </p:grpSpPr>
      <p:sp>
        <p:nvSpPr>
          <p:cNvPr id="15" name="Shape 15"/>
          <p:cNvSpPr/>
          <p:nvPr/>
        </p:nvSpPr>
        <p:spPr>
          <a:xfrm>
            <a:off x="0" y="48099"/>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Shape 17"/>
          <p:cNvSpPr txBox="1">
            <a:spLocks noGrp="1"/>
          </p:cNvSpPr>
          <p:nvPr>
            <p:ph type="title"/>
          </p:nvPr>
        </p:nvSpPr>
        <p:spPr>
          <a:xfrm>
            <a:off x="311700" y="539725"/>
            <a:ext cx="8520600" cy="1282500"/>
          </a:xfrm>
          <a:prstGeom prst="rect">
            <a:avLst/>
          </a:prstGeom>
        </p:spPr>
        <p:txBody>
          <a:bodyPr wrap="square" lIns="91425" tIns="91425" rIns="91425" bIns="91425" anchor="t" anchorCtr="0"/>
          <a:lstStyle>
            <a:lvl1pPr lvl="0" rtl="0">
              <a:spcBef>
                <a:spcPts val="0"/>
              </a:spcBef>
              <a:buSzPts val="3600"/>
              <a:buNone/>
              <a:defRPr sz="3600"/>
            </a:lvl1pPr>
            <a:lvl2pPr lvl="1" rtl="0">
              <a:spcBef>
                <a:spcPts val="0"/>
              </a:spcBef>
              <a:buSzPts val="3600"/>
              <a:buNone/>
              <a:defRPr sz="3600"/>
            </a:lvl2pPr>
            <a:lvl3pPr lvl="2" rtl="0">
              <a:spcBef>
                <a:spcPts val="0"/>
              </a:spcBef>
              <a:buSzPts val="3600"/>
              <a:buNone/>
              <a:defRPr sz="3600"/>
            </a:lvl3pPr>
            <a:lvl4pPr lvl="3" rtl="0">
              <a:spcBef>
                <a:spcPts val="0"/>
              </a:spcBef>
              <a:buSzPts val="3600"/>
              <a:buNone/>
              <a:defRPr sz="3600"/>
            </a:lvl4pPr>
            <a:lvl5pPr lvl="4" rtl="0">
              <a:spcBef>
                <a:spcPts val="0"/>
              </a:spcBef>
              <a:buSzPts val="3600"/>
              <a:buNone/>
              <a:defRPr sz="3600"/>
            </a:lvl5pPr>
            <a:lvl6pPr lvl="5" rtl="0">
              <a:spcBef>
                <a:spcPts val="0"/>
              </a:spcBef>
              <a:buSzPts val="3600"/>
              <a:buNone/>
              <a:defRPr sz="3600"/>
            </a:lvl6pPr>
            <a:lvl7pPr lvl="6" rtl="0">
              <a:spcBef>
                <a:spcPts val="0"/>
              </a:spcBef>
              <a:buSzPts val="3600"/>
              <a:buNone/>
              <a:defRPr sz="3600"/>
            </a:lvl7pPr>
            <a:lvl8pPr lvl="7" rtl="0">
              <a:spcBef>
                <a:spcPts val="0"/>
              </a:spcBef>
              <a:buSzPts val="3600"/>
              <a:buNone/>
              <a:defRPr sz="3600"/>
            </a:lvl8pPr>
            <a:lvl9pPr lvl="8" rtl="0">
              <a:spcBef>
                <a:spcPts val="0"/>
              </a:spcBef>
              <a:buSzPts val="3600"/>
              <a:buNone/>
              <a:defRPr sz="36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solidFill>
                  <a:schemeClr val="accent1"/>
                </a:solidFill>
              </a:rPr>
              <a:t>‹#›</a:t>
            </a:fld>
            <a:endParaRPr lang="en">
              <a:solidFill>
                <a:schemeClr val="accen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21" name="Shape 21"/>
          <p:cNvSpPr/>
          <p:nvPr/>
        </p:nvSpPr>
        <p:spPr>
          <a:xfrm>
            <a:off x="0" y="44125"/>
            <a:ext cx="4313625" cy="4399375"/>
          </a:xfrm>
          <a:custGeom>
            <a:avLst/>
            <a:gdLst/>
            <a:ahLst/>
            <a:cxnLst/>
            <a:rect l="0" t="0" r="0" b="0"/>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avLst/>
            <a:gdLst/>
            <a:ahLst/>
            <a:cxnLst/>
            <a:rect l="0" t="0" r="0" b="0"/>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Shape 23"/>
          <p:cNvSpPr txBox="1">
            <a:spLocks noGrp="1"/>
          </p:cNvSpPr>
          <p:nvPr>
            <p:ph type="title"/>
          </p:nvPr>
        </p:nvSpPr>
        <p:spPr>
          <a:xfrm>
            <a:off x="311725" y="500925"/>
            <a:ext cx="3706500" cy="2508900"/>
          </a:xfrm>
          <a:prstGeom prst="rect">
            <a:avLst/>
          </a:prstGeom>
        </p:spPr>
        <p:txBody>
          <a:bodyPr wrap="square" lIns="91425" tIns="91425" rIns="91425" bIns="91425" anchor="t" anchorCtr="0"/>
          <a:lstStyle>
            <a:lvl1pPr lvl="0" rtl="0">
              <a:spcBef>
                <a:spcPts val="0"/>
              </a:spcBef>
              <a:buClr>
                <a:schemeClr val="lt1"/>
              </a:buClr>
              <a:buSzPts val="2800"/>
              <a:buNone/>
              <a:defRPr>
                <a:solidFill>
                  <a:schemeClr val="lt1"/>
                </a:solidFill>
              </a:defRPr>
            </a:lvl1pPr>
            <a:lvl2pPr lvl="1" rtl="0">
              <a:spcBef>
                <a:spcPts val="0"/>
              </a:spcBef>
              <a:buClr>
                <a:schemeClr val="lt1"/>
              </a:buClr>
              <a:buSzPts val="2800"/>
              <a:buNone/>
              <a:defRPr>
                <a:solidFill>
                  <a:schemeClr val="lt1"/>
                </a:solidFill>
              </a:defRPr>
            </a:lvl2pPr>
            <a:lvl3pPr lvl="2" rtl="0">
              <a:spcBef>
                <a:spcPts val="0"/>
              </a:spcBef>
              <a:buClr>
                <a:schemeClr val="lt1"/>
              </a:buClr>
              <a:buSzPts val="2800"/>
              <a:buNone/>
              <a:defRPr>
                <a:solidFill>
                  <a:schemeClr val="lt1"/>
                </a:solidFill>
              </a:defRPr>
            </a:lvl3pPr>
            <a:lvl4pPr lvl="3" rtl="0">
              <a:spcBef>
                <a:spcPts val="0"/>
              </a:spcBef>
              <a:buClr>
                <a:schemeClr val="lt1"/>
              </a:buClr>
              <a:buSzPts val="2800"/>
              <a:buNone/>
              <a:defRPr>
                <a:solidFill>
                  <a:schemeClr val="lt1"/>
                </a:solidFill>
              </a:defRPr>
            </a:lvl4pPr>
            <a:lvl5pPr lvl="4" rtl="0">
              <a:spcBef>
                <a:spcPts val="0"/>
              </a:spcBef>
              <a:buClr>
                <a:schemeClr val="lt1"/>
              </a:buClr>
              <a:buSzPts val="2800"/>
              <a:buNone/>
              <a:defRPr>
                <a:solidFill>
                  <a:schemeClr val="lt1"/>
                </a:solidFill>
              </a:defRPr>
            </a:lvl5pPr>
            <a:lvl6pPr lvl="5" rtl="0">
              <a:spcBef>
                <a:spcPts val="0"/>
              </a:spcBef>
              <a:buClr>
                <a:schemeClr val="lt1"/>
              </a:buClr>
              <a:buSzPts val="2800"/>
              <a:buNone/>
              <a:defRPr>
                <a:solidFill>
                  <a:schemeClr val="lt1"/>
                </a:solidFill>
              </a:defRPr>
            </a:lvl6pPr>
            <a:lvl7pPr lvl="6" rtl="0">
              <a:spcBef>
                <a:spcPts val="0"/>
              </a:spcBef>
              <a:buClr>
                <a:schemeClr val="lt1"/>
              </a:buClr>
              <a:buSzPts val="2800"/>
              <a:buNone/>
              <a:defRPr>
                <a:solidFill>
                  <a:schemeClr val="lt1"/>
                </a:solidFill>
              </a:defRPr>
            </a:lvl7pPr>
            <a:lvl8pPr lvl="7" rtl="0">
              <a:spcBef>
                <a:spcPts val="0"/>
              </a:spcBef>
              <a:buClr>
                <a:schemeClr val="lt1"/>
              </a:buClr>
              <a:buSzPts val="2800"/>
              <a:buNone/>
              <a:defRPr>
                <a:solidFill>
                  <a:schemeClr val="lt1"/>
                </a:solidFill>
              </a:defRPr>
            </a:lvl8pPr>
            <a:lvl9pPr lvl="8" rtl="0">
              <a:spcBef>
                <a:spcPts val="0"/>
              </a:spcBef>
              <a:buClr>
                <a:schemeClr val="lt1"/>
              </a:buClr>
              <a:buSzPts val="2800"/>
              <a:buNone/>
              <a:defRPr>
                <a:solidFill>
                  <a:schemeClr val="lt1"/>
                </a:solidFill>
              </a:defRPr>
            </a:lvl9pPr>
          </a:lstStyle>
          <a:p>
            <a:endParaRPr/>
          </a:p>
        </p:txBody>
      </p:sp>
      <p:sp>
        <p:nvSpPr>
          <p:cNvPr id="24" name="Shape 24"/>
          <p:cNvSpPr txBox="1">
            <a:spLocks noGrp="1"/>
          </p:cNvSpPr>
          <p:nvPr>
            <p:ph type="body" idx="1"/>
          </p:nvPr>
        </p:nvSpPr>
        <p:spPr>
          <a:xfrm>
            <a:off x="4644675" y="500925"/>
            <a:ext cx="4166400" cy="4098600"/>
          </a:xfrm>
          <a:prstGeom prst="rect">
            <a:avLst/>
          </a:prstGeom>
        </p:spPr>
        <p:txBody>
          <a:bodyPr wrap="square" lIns="91425" tIns="91425" rIns="91425" bIns="91425" anchor="t" anchorCtr="0"/>
          <a:lstStyle>
            <a:lvl1pPr lvl="0" rtl="0">
              <a:spcBef>
                <a:spcPts val="0"/>
              </a:spcBef>
              <a:buSzPts val="1300"/>
              <a:buChar char="●"/>
              <a:defRPr/>
            </a:lvl1pPr>
            <a:lvl2pPr lvl="1" rtl="0">
              <a:spcBef>
                <a:spcPts val="0"/>
              </a:spcBef>
              <a:buSzPts val="1100"/>
              <a:buChar char="○"/>
              <a:defRPr/>
            </a:lvl2pPr>
            <a:lvl3pPr lvl="2" rtl="0">
              <a:spcBef>
                <a:spcPts val="0"/>
              </a:spcBef>
              <a:buSzPts val="1100"/>
              <a:buChar char="■"/>
              <a:defRPr/>
            </a:lvl3pPr>
            <a:lvl4pPr lvl="3" rtl="0">
              <a:spcBef>
                <a:spcPts val="0"/>
              </a:spcBef>
              <a:buSzPts val="1100"/>
              <a:buChar char="●"/>
              <a:defRPr/>
            </a:lvl4pPr>
            <a:lvl5pPr lvl="4" rtl="0">
              <a:spcBef>
                <a:spcPts val="0"/>
              </a:spcBef>
              <a:buSzPts val="1100"/>
              <a:buChar char="○"/>
              <a:defRPr/>
            </a:lvl5pPr>
            <a:lvl6pPr lvl="5" rtl="0">
              <a:spcBef>
                <a:spcPts val="0"/>
              </a:spcBef>
              <a:buSzPts val="1100"/>
              <a:buChar char="■"/>
              <a:defRPr/>
            </a:lvl6pPr>
            <a:lvl7pPr lvl="6" rtl="0">
              <a:spcBef>
                <a:spcPts val="0"/>
              </a:spcBef>
              <a:buSzPts val="1100"/>
              <a:buChar char="●"/>
              <a:defRPr/>
            </a:lvl7pPr>
            <a:lvl8pPr lvl="7" rtl="0">
              <a:spcBef>
                <a:spcPts val="0"/>
              </a:spcBef>
              <a:buSzPts val="1100"/>
              <a:buChar char="○"/>
              <a:defRPr/>
            </a:lvl8pPr>
            <a:lvl9pPr lvl="8" rtl="0">
              <a:spcBef>
                <a:spcPts val="0"/>
              </a:spcBef>
              <a:buSzPts val="1100"/>
              <a:buChar char="■"/>
              <a:defRPr/>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28" name="Shape 28"/>
          <p:cNvSpPr txBox="1">
            <a:spLocks noGrp="1"/>
          </p:cNvSpPr>
          <p:nvPr>
            <p:ph type="title"/>
          </p:nvPr>
        </p:nvSpPr>
        <p:spPr>
          <a:xfrm>
            <a:off x="311725" y="500925"/>
            <a:ext cx="8520600" cy="623700"/>
          </a:xfrm>
          <a:prstGeom prst="rect">
            <a:avLst/>
          </a:prstGeom>
        </p:spPr>
        <p:txBody>
          <a:bodyPr wrap="square" lIns="91425" tIns="91425" rIns="91425" bIns="91425" anchor="t" anchorCtr="0"/>
          <a:lstStyle>
            <a:lvl1pPr lvl="0" rtl="0">
              <a:spcBef>
                <a:spcPts val="0"/>
              </a:spcBef>
              <a:buClr>
                <a:schemeClr val="lt1"/>
              </a:buClr>
              <a:buSzPts val="2800"/>
              <a:buNone/>
              <a:defRPr>
                <a:solidFill>
                  <a:schemeClr val="lt1"/>
                </a:solidFill>
              </a:defRPr>
            </a:lvl1pPr>
            <a:lvl2pPr lvl="1" rtl="0">
              <a:spcBef>
                <a:spcPts val="0"/>
              </a:spcBef>
              <a:buClr>
                <a:schemeClr val="lt1"/>
              </a:buClr>
              <a:buSzPts val="2800"/>
              <a:buNone/>
              <a:defRPr>
                <a:solidFill>
                  <a:schemeClr val="lt1"/>
                </a:solidFill>
              </a:defRPr>
            </a:lvl2pPr>
            <a:lvl3pPr lvl="2" rtl="0">
              <a:spcBef>
                <a:spcPts val="0"/>
              </a:spcBef>
              <a:buClr>
                <a:schemeClr val="lt1"/>
              </a:buClr>
              <a:buSzPts val="2800"/>
              <a:buNone/>
              <a:defRPr>
                <a:solidFill>
                  <a:schemeClr val="lt1"/>
                </a:solidFill>
              </a:defRPr>
            </a:lvl3pPr>
            <a:lvl4pPr lvl="3" rtl="0">
              <a:spcBef>
                <a:spcPts val="0"/>
              </a:spcBef>
              <a:buClr>
                <a:schemeClr val="lt1"/>
              </a:buClr>
              <a:buSzPts val="2800"/>
              <a:buNone/>
              <a:defRPr>
                <a:solidFill>
                  <a:schemeClr val="lt1"/>
                </a:solidFill>
              </a:defRPr>
            </a:lvl4pPr>
            <a:lvl5pPr lvl="4" rtl="0">
              <a:spcBef>
                <a:spcPts val="0"/>
              </a:spcBef>
              <a:buClr>
                <a:schemeClr val="lt1"/>
              </a:buClr>
              <a:buSzPts val="2800"/>
              <a:buNone/>
              <a:defRPr>
                <a:solidFill>
                  <a:schemeClr val="lt1"/>
                </a:solidFill>
              </a:defRPr>
            </a:lvl5pPr>
            <a:lvl6pPr lvl="5" rtl="0">
              <a:spcBef>
                <a:spcPts val="0"/>
              </a:spcBef>
              <a:buClr>
                <a:schemeClr val="lt1"/>
              </a:buClr>
              <a:buSzPts val="2800"/>
              <a:buNone/>
              <a:defRPr>
                <a:solidFill>
                  <a:schemeClr val="lt1"/>
                </a:solidFill>
              </a:defRPr>
            </a:lvl6pPr>
            <a:lvl7pPr lvl="6" rtl="0">
              <a:spcBef>
                <a:spcPts val="0"/>
              </a:spcBef>
              <a:buClr>
                <a:schemeClr val="lt1"/>
              </a:buClr>
              <a:buSzPts val="2800"/>
              <a:buNone/>
              <a:defRPr>
                <a:solidFill>
                  <a:schemeClr val="lt1"/>
                </a:solidFill>
              </a:defRPr>
            </a:lvl7pPr>
            <a:lvl8pPr lvl="7" rtl="0">
              <a:spcBef>
                <a:spcPts val="0"/>
              </a:spcBef>
              <a:buClr>
                <a:schemeClr val="lt1"/>
              </a:buClr>
              <a:buSzPts val="2800"/>
              <a:buNone/>
              <a:defRPr>
                <a:solidFill>
                  <a:schemeClr val="lt1"/>
                </a:solidFill>
              </a:defRPr>
            </a:lvl8pPr>
            <a:lvl9pPr lvl="8" rtl="0">
              <a:spcBef>
                <a:spcPts val="0"/>
              </a:spcBef>
              <a:buClr>
                <a:schemeClr val="lt1"/>
              </a:buClr>
              <a:buSzPts val="2800"/>
              <a:buNone/>
              <a:defRPr>
                <a:solidFill>
                  <a:schemeClr val="lt1"/>
                </a:solidFill>
              </a:defRPr>
            </a:lvl9pPr>
          </a:lstStyle>
          <a:p>
            <a:endParaRPr/>
          </a:p>
        </p:txBody>
      </p:sp>
      <p:sp>
        <p:nvSpPr>
          <p:cNvPr id="29" name="Shape 29"/>
          <p:cNvSpPr txBox="1">
            <a:spLocks noGrp="1"/>
          </p:cNvSpPr>
          <p:nvPr>
            <p:ph type="body" idx="1"/>
          </p:nvPr>
        </p:nvSpPr>
        <p:spPr>
          <a:xfrm>
            <a:off x="311700" y="1505700"/>
            <a:ext cx="3999900" cy="3076200"/>
          </a:xfrm>
          <a:prstGeom prst="rect">
            <a:avLst/>
          </a:prstGeom>
        </p:spPr>
        <p:txBody>
          <a:bodyPr wrap="square" lIns="91425" tIns="91425" rIns="91425" bIns="91425" anchor="t" anchorCtr="0"/>
          <a:lstStyle>
            <a:lvl1pPr lvl="0" rtl="0">
              <a:spcBef>
                <a:spcPts val="0"/>
              </a:spcBef>
              <a:buSzPts val="1300"/>
              <a:buChar char="●"/>
              <a:defRPr/>
            </a:lvl1pPr>
            <a:lvl2pPr lvl="1" rtl="0">
              <a:spcBef>
                <a:spcPts val="0"/>
              </a:spcBef>
              <a:buSzPts val="1100"/>
              <a:buChar char="○"/>
              <a:defRPr/>
            </a:lvl2pPr>
            <a:lvl3pPr lvl="2" rtl="0">
              <a:spcBef>
                <a:spcPts val="0"/>
              </a:spcBef>
              <a:buSzPts val="1100"/>
              <a:buChar char="■"/>
              <a:defRPr/>
            </a:lvl3pPr>
            <a:lvl4pPr lvl="3" rtl="0">
              <a:spcBef>
                <a:spcPts val="0"/>
              </a:spcBef>
              <a:buSzPts val="1100"/>
              <a:buChar char="●"/>
              <a:defRPr/>
            </a:lvl4pPr>
            <a:lvl5pPr lvl="4" rtl="0">
              <a:spcBef>
                <a:spcPts val="0"/>
              </a:spcBef>
              <a:buSzPts val="1100"/>
              <a:buChar char="○"/>
              <a:defRPr/>
            </a:lvl5pPr>
            <a:lvl6pPr lvl="5" rtl="0">
              <a:spcBef>
                <a:spcPts val="0"/>
              </a:spcBef>
              <a:buSzPts val="1100"/>
              <a:buChar char="■"/>
              <a:defRPr/>
            </a:lvl6pPr>
            <a:lvl7pPr lvl="6" rtl="0">
              <a:spcBef>
                <a:spcPts val="0"/>
              </a:spcBef>
              <a:buSzPts val="1100"/>
              <a:buChar char="●"/>
              <a:defRPr/>
            </a:lvl7pPr>
            <a:lvl8pPr lvl="7" rtl="0">
              <a:spcBef>
                <a:spcPts val="0"/>
              </a:spcBef>
              <a:buSzPts val="1100"/>
              <a:buChar char="○"/>
              <a:defRPr/>
            </a:lvl8pPr>
            <a:lvl9pPr lvl="8" rtl="0">
              <a:spcBef>
                <a:spcPts val="0"/>
              </a:spcBef>
              <a:buSzPts val="1100"/>
              <a:buChar char="■"/>
              <a:defRPr/>
            </a:lvl9pPr>
          </a:lstStyle>
          <a:p>
            <a:endParaRPr/>
          </a:p>
        </p:txBody>
      </p:sp>
      <p:sp>
        <p:nvSpPr>
          <p:cNvPr id="30" name="Shape 30"/>
          <p:cNvSpPr txBox="1">
            <a:spLocks noGrp="1"/>
          </p:cNvSpPr>
          <p:nvPr>
            <p:ph type="body" idx="2"/>
          </p:nvPr>
        </p:nvSpPr>
        <p:spPr>
          <a:xfrm>
            <a:off x="4832400" y="1505700"/>
            <a:ext cx="3999900" cy="3076200"/>
          </a:xfrm>
          <a:prstGeom prst="rect">
            <a:avLst/>
          </a:prstGeom>
        </p:spPr>
        <p:txBody>
          <a:bodyPr wrap="square" lIns="91425" tIns="91425" rIns="91425" bIns="91425" anchor="t" anchorCtr="0"/>
          <a:lstStyle>
            <a:lvl1pPr lvl="0" rtl="0">
              <a:spcBef>
                <a:spcPts val="0"/>
              </a:spcBef>
              <a:buSzPts val="1300"/>
              <a:buChar char="●"/>
              <a:defRPr/>
            </a:lvl1pPr>
            <a:lvl2pPr lvl="1" rtl="0">
              <a:spcBef>
                <a:spcPts val="0"/>
              </a:spcBef>
              <a:buSzPts val="1100"/>
              <a:buChar char="○"/>
              <a:defRPr/>
            </a:lvl2pPr>
            <a:lvl3pPr lvl="2" rtl="0">
              <a:spcBef>
                <a:spcPts val="0"/>
              </a:spcBef>
              <a:buSzPts val="1100"/>
              <a:buChar char="■"/>
              <a:defRPr/>
            </a:lvl3pPr>
            <a:lvl4pPr lvl="3" rtl="0">
              <a:spcBef>
                <a:spcPts val="0"/>
              </a:spcBef>
              <a:buSzPts val="1100"/>
              <a:buChar char="●"/>
              <a:defRPr/>
            </a:lvl4pPr>
            <a:lvl5pPr lvl="4" rtl="0">
              <a:spcBef>
                <a:spcPts val="0"/>
              </a:spcBef>
              <a:buSzPts val="1100"/>
              <a:buChar char="○"/>
              <a:defRPr/>
            </a:lvl5pPr>
            <a:lvl6pPr lvl="5" rtl="0">
              <a:spcBef>
                <a:spcPts val="0"/>
              </a:spcBef>
              <a:buSzPts val="1100"/>
              <a:buChar char="■"/>
              <a:defRPr/>
            </a:lvl6pPr>
            <a:lvl7pPr lvl="6" rtl="0">
              <a:spcBef>
                <a:spcPts val="0"/>
              </a:spcBef>
              <a:buSzPts val="1100"/>
              <a:buChar char="●"/>
              <a:defRPr/>
            </a:lvl7pPr>
            <a:lvl8pPr lvl="7" rtl="0">
              <a:spcBef>
                <a:spcPts val="0"/>
              </a:spcBef>
              <a:buSzPts val="1100"/>
              <a:buChar char="○"/>
              <a:defRPr/>
            </a:lvl8pPr>
            <a:lvl9pPr lvl="8" rtl="0">
              <a:spcBef>
                <a:spcPts val="0"/>
              </a:spcBef>
              <a:buSzPts val="1100"/>
              <a:buChar char="■"/>
              <a:defRPr/>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34" name="Shape 34"/>
          <p:cNvSpPr txBox="1">
            <a:spLocks noGrp="1"/>
          </p:cNvSpPr>
          <p:nvPr>
            <p:ph type="title"/>
          </p:nvPr>
        </p:nvSpPr>
        <p:spPr>
          <a:xfrm>
            <a:off x="311725" y="500925"/>
            <a:ext cx="8520600" cy="623700"/>
          </a:xfrm>
          <a:prstGeom prst="rect">
            <a:avLst/>
          </a:prstGeom>
        </p:spPr>
        <p:txBody>
          <a:bodyPr wrap="square" lIns="91425" tIns="91425" rIns="91425" bIns="91425" anchor="t" anchorCtr="0"/>
          <a:lstStyle>
            <a:lvl1pPr lvl="0" rtl="0">
              <a:spcBef>
                <a:spcPts val="0"/>
              </a:spcBef>
              <a:buClr>
                <a:schemeClr val="lt1"/>
              </a:buClr>
              <a:buSzPts val="2800"/>
              <a:buNone/>
              <a:defRPr>
                <a:solidFill>
                  <a:schemeClr val="lt1"/>
                </a:solidFill>
              </a:defRPr>
            </a:lvl1pPr>
            <a:lvl2pPr lvl="1" rtl="0">
              <a:spcBef>
                <a:spcPts val="0"/>
              </a:spcBef>
              <a:buClr>
                <a:schemeClr val="lt1"/>
              </a:buClr>
              <a:buSzPts val="2800"/>
              <a:buNone/>
              <a:defRPr>
                <a:solidFill>
                  <a:schemeClr val="lt1"/>
                </a:solidFill>
              </a:defRPr>
            </a:lvl2pPr>
            <a:lvl3pPr lvl="2" rtl="0">
              <a:spcBef>
                <a:spcPts val="0"/>
              </a:spcBef>
              <a:buClr>
                <a:schemeClr val="lt1"/>
              </a:buClr>
              <a:buSzPts val="2800"/>
              <a:buNone/>
              <a:defRPr>
                <a:solidFill>
                  <a:schemeClr val="lt1"/>
                </a:solidFill>
              </a:defRPr>
            </a:lvl3pPr>
            <a:lvl4pPr lvl="3" rtl="0">
              <a:spcBef>
                <a:spcPts val="0"/>
              </a:spcBef>
              <a:buClr>
                <a:schemeClr val="lt1"/>
              </a:buClr>
              <a:buSzPts val="2800"/>
              <a:buNone/>
              <a:defRPr>
                <a:solidFill>
                  <a:schemeClr val="lt1"/>
                </a:solidFill>
              </a:defRPr>
            </a:lvl4pPr>
            <a:lvl5pPr lvl="4" rtl="0">
              <a:spcBef>
                <a:spcPts val="0"/>
              </a:spcBef>
              <a:buClr>
                <a:schemeClr val="lt1"/>
              </a:buClr>
              <a:buSzPts val="2800"/>
              <a:buNone/>
              <a:defRPr>
                <a:solidFill>
                  <a:schemeClr val="lt1"/>
                </a:solidFill>
              </a:defRPr>
            </a:lvl5pPr>
            <a:lvl6pPr lvl="5" rtl="0">
              <a:spcBef>
                <a:spcPts val="0"/>
              </a:spcBef>
              <a:buClr>
                <a:schemeClr val="lt1"/>
              </a:buClr>
              <a:buSzPts val="2800"/>
              <a:buNone/>
              <a:defRPr>
                <a:solidFill>
                  <a:schemeClr val="lt1"/>
                </a:solidFill>
              </a:defRPr>
            </a:lvl6pPr>
            <a:lvl7pPr lvl="6" rtl="0">
              <a:spcBef>
                <a:spcPts val="0"/>
              </a:spcBef>
              <a:buClr>
                <a:schemeClr val="lt1"/>
              </a:buClr>
              <a:buSzPts val="2800"/>
              <a:buNone/>
              <a:defRPr>
                <a:solidFill>
                  <a:schemeClr val="lt1"/>
                </a:solidFill>
              </a:defRPr>
            </a:lvl7pPr>
            <a:lvl8pPr lvl="7" rtl="0">
              <a:spcBef>
                <a:spcPts val="0"/>
              </a:spcBef>
              <a:buClr>
                <a:schemeClr val="lt1"/>
              </a:buClr>
              <a:buSzPts val="2800"/>
              <a:buNone/>
              <a:defRPr>
                <a:solidFill>
                  <a:schemeClr val="lt1"/>
                </a:solidFill>
              </a:defRPr>
            </a:lvl8pPr>
            <a:lvl9pPr lvl="8" rtl="0">
              <a:spcBef>
                <a:spcPts val="0"/>
              </a:spcBef>
              <a:buClr>
                <a:schemeClr val="lt1"/>
              </a:buClr>
              <a:buSzPts val="2800"/>
              <a:buNone/>
              <a:defRPr>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38" name="Shape 38"/>
          <p:cNvSpPr txBox="1">
            <a:spLocks noGrp="1"/>
          </p:cNvSpPr>
          <p:nvPr>
            <p:ph type="title"/>
          </p:nvPr>
        </p:nvSpPr>
        <p:spPr>
          <a:xfrm>
            <a:off x="311725" y="500925"/>
            <a:ext cx="3127500" cy="1829100"/>
          </a:xfrm>
          <a:prstGeom prst="rect">
            <a:avLst/>
          </a:prstGeom>
        </p:spPr>
        <p:txBody>
          <a:bodyPr wrap="square" lIns="91425" tIns="91425" rIns="91425" bIns="91425" anchor="t" anchorCtr="0"/>
          <a:lstStyle>
            <a:lvl1pPr lvl="0" rtl="0">
              <a:spcBef>
                <a:spcPts val="0"/>
              </a:spcBef>
              <a:buClr>
                <a:schemeClr val="lt1"/>
              </a:buClr>
              <a:buSzPts val="2800"/>
              <a:buNone/>
              <a:defRPr>
                <a:solidFill>
                  <a:schemeClr val="lt1"/>
                </a:solidFill>
              </a:defRPr>
            </a:lvl1pPr>
            <a:lvl2pPr lvl="1" rtl="0">
              <a:spcBef>
                <a:spcPts val="0"/>
              </a:spcBef>
              <a:buClr>
                <a:schemeClr val="lt1"/>
              </a:buClr>
              <a:buSzPts val="2800"/>
              <a:buNone/>
              <a:defRPr>
                <a:solidFill>
                  <a:schemeClr val="lt1"/>
                </a:solidFill>
              </a:defRPr>
            </a:lvl2pPr>
            <a:lvl3pPr lvl="2" rtl="0">
              <a:spcBef>
                <a:spcPts val="0"/>
              </a:spcBef>
              <a:buClr>
                <a:schemeClr val="lt1"/>
              </a:buClr>
              <a:buSzPts val="2800"/>
              <a:buNone/>
              <a:defRPr>
                <a:solidFill>
                  <a:schemeClr val="lt1"/>
                </a:solidFill>
              </a:defRPr>
            </a:lvl3pPr>
            <a:lvl4pPr lvl="3" rtl="0">
              <a:spcBef>
                <a:spcPts val="0"/>
              </a:spcBef>
              <a:buClr>
                <a:schemeClr val="lt1"/>
              </a:buClr>
              <a:buSzPts val="2800"/>
              <a:buNone/>
              <a:defRPr>
                <a:solidFill>
                  <a:schemeClr val="lt1"/>
                </a:solidFill>
              </a:defRPr>
            </a:lvl4pPr>
            <a:lvl5pPr lvl="4" rtl="0">
              <a:spcBef>
                <a:spcPts val="0"/>
              </a:spcBef>
              <a:buClr>
                <a:schemeClr val="lt1"/>
              </a:buClr>
              <a:buSzPts val="2800"/>
              <a:buNone/>
              <a:defRPr>
                <a:solidFill>
                  <a:schemeClr val="lt1"/>
                </a:solidFill>
              </a:defRPr>
            </a:lvl5pPr>
            <a:lvl6pPr lvl="5" rtl="0">
              <a:spcBef>
                <a:spcPts val="0"/>
              </a:spcBef>
              <a:buClr>
                <a:schemeClr val="lt1"/>
              </a:buClr>
              <a:buSzPts val="2800"/>
              <a:buNone/>
              <a:defRPr>
                <a:solidFill>
                  <a:schemeClr val="lt1"/>
                </a:solidFill>
              </a:defRPr>
            </a:lvl6pPr>
            <a:lvl7pPr lvl="6" rtl="0">
              <a:spcBef>
                <a:spcPts val="0"/>
              </a:spcBef>
              <a:buClr>
                <a:schemeClr val="lt1"/>
              </a:buClr>
              <a:buSzPts val="2800"/>
              <a:buNone/>
              <a:defRPr>
                <a:solidFill>
                  <a:schemeClr val="lt1"/>
                </a:solidFill>
              </a:defRPr>
            </a:lvl7pPr>
            <a:lvl8pPr lvl="7" rtl="0">
              <a:spcBef>
                <a:spcPts val="0"/>
              </a:spcBef>
              <a:buClr>
                <a:schemeClr val="lt1"/>
              </a:buClr>
              <a:buSzPts val="2800"/>
              <a:buNone/>
              <a:defRPr>
                <a:solidFill>
                  <a:schemeClr val="lt1"/>
                </a:solidFill>
              </a:defRPr>
            </a:lvl8pPr>
            <a:lvl9pPr lvl="8" rtl="0">
              <a:spcBef>
                <a:spcPts val="0"/>
              </a:spcBef>
              <a:buClr>
                <a:schemeClr val="lt1"/>
              </a:buClr>
              <a:buSzPts val="2800"/>
              <a:buNone/>
              <a:defRPr>
                <a:solidFill>
                  <a:schemeClr val="lt1"/>
                </a:solidFill>
              </a:defRPr>
            </a:lvl9pPr>
          </a:lstStyle>
          <a:p>
            <a:endParaRPr/>
          </a:p>
        </p:txBody>
      </p:sp>
      <p:sp>
        <p:nvSpPr>
          <p:cNvPr id="39" name="Shape 39"/>
          <p:cNvSpPr txBox="1">
            <a:spLocks noGrp="1"/>
          </p:cNvSpPr>
          <p:nvPr>
            <p:ph type="body" idx="1"/>
          </p:nvPr>
        </p:nvSpPr>
        <p:spPr>
          <a:xfrm>
            <a:off x="311700" y="2390650"/>
            <a:ext cx="3127500" cy="2298000"/>
          </a:xfrm>
          <a:prstGeom prst="rect">
            <a:avLst/>
          </a:prstGeom>
        </p:spPr>
        <p:txBody>
          <a:bodyPr wrap="square" lIns="91425" tIns="91425" rIns="91425" bIns="91425" anchor="t" anchorCtr="0"/>
          <a:lstStyle>
            <a:lvl1pPr lvl="0" rtl="0">
              <a:spcBef>
                <a:spcPts val="0"/>
              </a:spcBef>
              <a:buClr>
                <a:schemeClr val="accent2"/>
              </a:buClr>
              <a:buSzPts val="1300"/>
              <a:buChar char="●"/>
              <a:defRPr>
                <a:solidFill>
                  <a:schemeClr val="accent2"/>
                </a:solidFill>
              </a:defRPr>
            </a:lvl1pPr>
            <a:lvl2pPr lvl="1" rtl="0">
              <a:spcBef>
                <a:spcPts val="0"/>
              </a:spcBef>
              <a:buClr>
                <a:schemeClr val="accent2"/>
              </a:buClr>
              <a:buSzPts val="1100"/>
              <a:buChar char="○"/>
              <a:defRPr>
                <a:solidFill>
                  <a:schemeClr val="accent2"/>
                </a:solidFill>
              </a:defRPr>
            </a:lvl2pPr>
            <a:lvl3pPr lvl="2" rtl="0">
              <a:spcBef>
                <a:spcPts val="0"/>
              </a:spcBef>
              <a:buClr>
                <a:schemeClr val="accent2"/>
              </a:buClr>
              <a:buSzPts val="1100"/>
              <a:buChar char="■"/>
              <a:defRPr>
                <a:solidFill>
                  <a:schemeClr val="accent2"/>
                </a:solidFill>
              </a:defRPr>
            </a:lvl3pPr>
            <a:lvl4pPr lvl="3" rtl="0">
              <a:spcBef>
                <a:spcPts val="0"/>
              </a:spcBef>
              <a:buClr>
                <a:schemeClr val="accent2"/>
              </a:buClr>
              <a:buSzPts val="1100"/>
              <a:buChar char="●"/>
              <a:defRPr>
                <a:solidFill>
                  <a:schemeClr val="accent2"/>
                </a:solidFill>
              </a:defRPr>
            </a:lvl4pPr>
            <a:lvl5pPr lvl="4" rtl="0">
              <a:spcBef>
                <a:spcPts val="0"/>
              </a:spcBef>
              <a:buClr>
                <a:schemeClr val="accent2"/>
              </a:buClr>
              <a:buSzPts val="1100"/>
              <a:buChar char="○"/>
              <a:defRPr>
                <a:solidFill>
                  <a:schemeClr val="accent2"/>
                </a:solidFill>
              </a:defRPr>
            </a:lvl5pPr>
            <a:lvl6pPr lvl="5" rtl="0">
              <a:spcBef>
                <a:spcPts val="0"/>
              </a:spcBef>
              <a:buClr>
                <a:schemeClr val="accent2"/>
              </a:buClr>
              <a:buSzPts val="1100"/>
              <a:buChar char="■"/>
              <a:defRPr>
                <a:solidFill>
                  <a:schemeClr val="accent2"/>
                </a:solidFill>
              </a:defRPr>
            </a:lvl6pPr>
            <a:lvl7pPr lvl="6" rtl="0">
              <a:spcBef>
                <a:spcPts val="0"/>
              </a:spcBef>
              <a:buClr>
                <a:schemeClr val="accent2"/>
              </a:buClr>
              <a:buSzPts val="1100"/>
              <a:buChar char="●"/>
              <a:defRPr>
                <a:solidFill>
                  <a:schemeClr val="accent2"/>
                </a:solidFill>
              </a:defRPr>
            </a:lvl7pPr>
            <a:lvl8pPr lvl="7" rtl="0">
              <a:spcBef>
                <a:spcPts val="0"/>
              </a:spcBef>
              <a:buClr>
                <a:schemeClr val="accent2"/>
              </a:buClr>
              <a:buSzPts val="1100"/>
              <a:buChar char="○"/>
              <a:defRPr>
                <a:solidFill>
                  <a:schemeClr val="accent2"/>
                </a:solidFill>
              </a:defRPr>
            </a:lvl8pPr>
            <a:lvl9pPr lvl="8" rtl="0">
              <a:spcBef>
                <a:spcPts val="0"/>
              </a:spcBef>
              <a:buClr>
                <a:schemeClr val="accent2"/>
              </a:buClr>
              <a:buSzPts val="1100"/>
              <a:buChar char="■"/>
              <a:defRPr>
                <a:solidFill>
                  <a:schemeClr val="accent2"/>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11675" y="798600"/>
            <a:ext cx="6247800" cy="3546300"/>
          </a:xfrm>
          <a:prstGeom prst="rect">
            <a:avLst/>
          </a:prstGeom>
        </p:spPr>
        <p:txBody>
          <a:bodyPr wrap="square" lIns="91425" tIns="91425" rIns="91425" bIns="91425" anchor="ctr" anchorCtr="0"/>
          <a:lstStyle>
            <a:lvl1pPr lvl="0" rtl="0">
              <a:spcBef>
                <a:spcPts val="0"/>
              </a:spcBef>
              <a:buSzPts val="3600"/>
              <a:buNone/>
              <a:defRPr sz="3600"/>
            </a:lvl1pPr>
            <a:lvl2pPr lvl="1" rtl="0">
              <a:spcBef>
                <a:spcPts val="0"/>
              </a:spcBef>
              <a:buSzPts val="3600"/>
              <a:buNone/>
              <a:defRPr sz="3600"/>
            </a:lvl2pPr>
            <a:lvl3pPr lvl="2" rtl="0">
              <a:spcBef>
                <a:spcPts val="0"/>
              </a:spcBef>
              <a:buSzPts val="3600"/>
              <a:buNone/>
              <a:defRPr sz="3600"/>
            </a:lvl3pPr>
            <a:lvl4pPr lvl="3" rtl="0">
              <a:spcBef>
                <a:spcPts val="0"/>
              </a:spcBef>
              <a:buSzPts val="3600"/>
              <a:buNone/>
              <a:defRPr sz="3600"/>
            </a:lvl4pPr>
            <a:lvl5pPr lvl="4" rtl="0">
              <a:spcBef>
                <a:spcPts val="0"/>
              </a:spcBef>
              <a:buSzPts val="3600"/>
              <a:buNone/>
              <a:defRPr sz="3600"/>
            </a:lvl5pPr>
            <a:lvl6pPr lvl="5" rtl="0">
              <a:spcBef>
                <a:spcPts val="0"/>
              </a:spcBef>
              <a:buSzPts val="3600"/>
              <a:buNone/>
              <a:defRPr sz="3600"/>
            </a:lvl6pPr>
            <a:lvl7pPr lvl="6" rtl="0">
              <a:spcBef>
                <a:spcPts val="0"/>
              </a:spcBef>
              <a:buSzPts val="3600"/>
              <a:buNone/>
              <a:defRPr sz="3600"/>
            </a:lvl7pPr>
            <a:lvl8pPr lvl="7" rtl="0">
              <a:spcBef>
                <a:spcPts val="0"/>
              </a:spcBef>
              <a:buSzPts val="3600"/>
              <a:buNone/>
              <a:defRPr sz="3600"/>
            </a:lvl8pPr>
            <a:lvl9pPr lvl="8" rtl="0">
              <a:spcBef>
                <a:spcPts val="0"/>
              </a:spcBef>
              <a:buSzPts val="3600"/>
              <a:buNone/>
              <a:defRPr sz="3600"/>
            </a:lvl9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solidFill>
                  <a:schemeClr val="accent1"/>
                </a:solidFill>
              </a:rPr>
              <a:t>‹#›</a:t>
            </a:fld>
            <a:endParaRPr lang="en">
              <a:solidFill>
                <a:schemeClr val="accen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46" name="Shape 46"/>
          <p:cNvSpPr txBox="1">
            <a:spLocks noGrp="1"/>
          </p:cNvSpPr>
          <p:nvPr>
            <p:ph type="title"/>
          </p:nvPr>
        </p:nvSpPr>
        <p:spPr>
          <a:xfrm>
            <a:off x="311300" y="500925"/>
            <a:ext cx="3704400" cy="2049600"/>
          </a:xfrm>
          <a:prstGeom prst="rect">
            <a:avLst/>
          </a:prstGeom>
        </p:spPr>
        <p:txBody>
          <a:bodyPr wrap="square" lIns="91425" tIns="91425" rIns="91425" bIns="91425" anchor="t" anchorCtr="0"/>
          <a:lstStyle>
            <a:lvl1pPr lvl="0" rtl="0">
              <a:spcBef>
                <a:spcPts val="0"/>
              </a:spcBef>
              <a:buClr>
                <a:schemeClr val="lt1"/>
              </a:buClr>
              <a:buSzPts val="2800"/>
              <a:buNone/>
              <a:defRPr>
                <a:solidFill>
                  <a:schemeClr val="lt1"/>
                </a:solidFill>
              </a:defRPr>
            </a:lvl1pPr>
            <a:lvl2pPr lvl="1" rtl="0">
              <a:spcBef>
                <a:spcPts val="0"/>
              </a:spcBef>
              <a:buClr>
                <a:schemeClr val="lt1"/>
              </a:buClr>
              <a:buSzPts val="2800"/>
              <a:buNone/>
              <a:defRPr>
                <a:solidFill>
                  <a:schemeClr val="lt1"/>
                </a:solidFill>
              </a:defRPr>
            </a:lvl2pPr>
            <a:lvl3pPr lvl="2" rtl="0">
              <a:spcBef>
                <a:spcPts val="0"/>
              </a:spcBef>
              <a:buClr>
                <a:schemeClr val="lt1"/>
              </a:buClr>
              <a:buSzPts val="2800"/>
              <a:buNone/>
              <a:defRPr>
                <a:solidFill>
                  <a:schemeClr val="lt1"/>
                </a:solidFill>
              </a:defRPr>
            </a:lvl3pPr>
            <a:lvl4pPr lvl="3" rtl="0">
              <a:spcBef>
                <a:spcPts val="0"/>
              </a:spcBef>
              <a:buClr>
                <a:schemeClr val="lt1"/>
              </a:buClr>
              <a:buSzPts val="2800"/>
              <a:buNone/>
              <a:defRPr>
                <a:solidFill>
                  <a:schemeClr val="lt1"/>
                </a:solidFill>
              </a:defRPr>
            </a:lvl4pPr>
            <a:lvl5pPr lvl="4" rtl="0">
              <a:spcBef>
                <a:spcPts val="0"/>
              </a:spcBef>
              <a:buClr>
                <a:schemeClr val="lt1"/>
              </a:buClr>
              <a:buSzPts val="2800"/>
              <a:buNone/>
              <a:defRPr>
                <a:solidFill>
                  <a:schemeClr val="lt1"/>
                </a:solidFill>
              </a:defRPr>
            </a:lvl5pPr>
            <a:lvl6pPr lvl="5" rtl="0">
              <a:spcBef>
                <a:spcPts val="0"/>
              </a:spcBef>
              <a:buClr>
                <a:schemeClr val="lt1"/>
              </a:buClr>
              <a:buSzPts val="2800"/>
              <a:buNone/>
              <a:defRPr>
                <a:solidFill>
                  <a:schemeClr val="lt1"/>
                </a:solidFill>
              </a:defRPr>
            </a:lvl6pPr>
            <a:lvl7pPr lvl="6" rtl="0">
              <a:spcBef>
                <a:spcPts val="0"/>
              </a:spcBef>
              <a:buClr>
                <a:schemeClr val="lt1"/>
              </a:buClr>
              <a:buSzPts val="2800"/>
              <a:buNone/>
              <a:defRPr>
                <a:solidFill>
                  <a:schemeClr val="lt1"/>
                </a:solidFill>
              </a:defRPr>
            </a:lvl7pPr>
            <a:lvl8pPr lvl="7" rtl="0">
              <a:spcBef>
                <a:spcPts val="0"/>
              </a:spcBef>
              <a:buClr>
                <a:schemeClr val="lt1"/>
              </a:buClr>
              <a:buSzPts val="2800"/>
              <a:buNone/>
              <a:defRPr>
                <a:solidFill>
                  <a:schemeClr val="lt1"/>
                </a:solidFill>
              </a:defRPr>
            </a:lvl8pPr>
            <a:lvl9pPr lvl="8" rtl="0">
              <a:spcBef>
                <a:spcPts val="0"/>
              </a:spcBef>
              <a:buClr>
                <a:schemeClr val="lt1"/>
              </a:buClr>
              <a:buSzPts val="2800"/>
              <a:buNone/>
              <a:defRPr>
                <a:solidFill>
                  <a:schemeClr val="lt1"/>
                </a:solidFill>
              </a:defRPr>
            </a:lvl9pPr>
          </a:lstStyle>
          <a:p>
            <a:endParaRPr/>
          </a:p>
        </p:txBody>
      </p:sp>
      <p:sp>
        <p:nvSpPr>
          <p:cNvPr id="47" name="Shape 47"/>
          <p:cNvSpPr txBox="1">
            <a:spLocks noGrp="1"/>
          </p:cNvSpPr>
          <p:nvPr>
            <p:ph type="subTitle" idx="1"/>
          </p:nvPr>
        </p:nvSpPr>
        <p:spPr>
          <a:xfrm>
            <a:off x="304800" y="2626725"/>
            <a:ext cx="3704400" cy="926700"/>
          </a:xfrm>
          <a:prstGeom prst="rect">
            <a:avLst/>
          </a:prstGeom>
        </p:spPr>
        <p:txBody>
          <a:bodyPr wrap="square" lIns="91425" tIns="91425" rIns="91425" bIns="91425" anchor="t" anchorCtr="0"/>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Shape 48"/>
          <p:cNvSpPr txBox="1">
            <a:spLocks noGrp="1"/>
          </p:cNvSpPr>
          <p:nvPr>
            <p:ph type="body" idx="2"/>
          </p:nvPr>
        </p:nvSpPr>
        <p:spPr>
          <a:xfrm>
            <a:off x="4879025" y="500925"/>
            <a:ext cx="3954000" cy="4111500"/>
          </a:xfrm>
          <a:prstGeom prst="rect">
            <a:avLst/>
          </a:prstGeom>
        </p:spPr>
        <p:txBody>
          <a:bodyPr wrap="square" lIns="91425" tIns="91425" rIns="91425" bIns="91425" anchor="t" anchorCtr="0"/>
          <a:lstStyle>
            <a:lvl1pPr lvl="0" rtl="0">
              <a:spcBef>
                <a:spcPts val="0"/>
              </a:spcBef>
              <a:buSzPts val="1300"/>
              <a:buChar char="●"/>
              <a:defRPr/>
            </a:lvl1pPr>
            <a:lvl2pPr lvl="1" rtl="0">
              <a:spcBef>
                <a:spcPts val="0"/>
              </a:spcBef>
              <a:buSzPts val="1100"/>
              <a:buChar char="○"/>
              <a:defRPr/>
            </a:lvl2pPr>
            <a:lvl3pPr lvl="2" rtl="0">
              <a:spcBef>
                <a:spcPts val="0"/>
              </a:spcBef>
              <a:buSzPts val="1100"/>
              <a:buChar char="■"/>
              <a:defRPr/>
            </a:lvl3pPr>
            <a:lvl4pPr lvl="3" rtl="0">
              <a:spcBef>
                <a:spcPts val="0"/>
              </a:spcBef>
              <a:buSzPts val="1100"/>
              <a:buChar char="●"/>
              <a:defRPr/>
            </a:lvl4pPr>
            <a:lvl5pPr lvl="4" rtl="0">
              <a:spcBef>
                <a:spcPts val="0"/>
              </a:spcBef>
              <a:buSzPts val="1100"/>
              <a:buChar char="○"/>
              <a:defRPr/>
            </a:lvl5pPr>
            <a:lvl6pPr lvl="5" rtl="0">
              <a:spcBef>
                <a:spcPts val="0"/>
              </a:spcBef>
              <a:buSzPts val="1100"/>
              <a:buChar char="■"/>
              <a:defRPr/>
            </a:lvl6pPr>
            <a:lvl7pPr lvl="6" rtl="0">
              <a:spcBef>
                <a:spcPts val="0"/>
              </a:spcBef>
              <a:buSzPts val="1100"/>
              <a:buChar char="●"/>
              <a:defRPr/>
            </a:lvl7pPr>
            <a:lvl8pPr lvl="7" rtl="0">
              <a:spcBef>
                <a:spcPts val="0"/>
              </a:spcBef>
              <a:buSzPts val="1100"/>
              <a:buChar char="○"/>
              <a:defRPr/>
            </a:lvl8pPr>
            <a:lvl9pPr lvl="8" rtl="0">
              <a:spcBef>
                <a:spcPts val="0"/>
              </a:spcBef>
              <a:buSzPts val="1100"/>
              <a:buChar char="■"/>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52" name="Shape 52"/>
          <p:cNvSpPr txBox="1">
            <a:spLocks noGrp="1"/>
          </p:cNvSpPr>
          <p:nvPr>
            <p:ph type="body" idx="1"/>
          </p:nvPr>
        </p:nvSpPr>
        <p:spPr>
          <a:xfrm>
            <a:off x="311700" y="4521400"/>
            <a:ext cx="7979400" cy="460500"/>
          </a:xfrm>
          <a:prstGeom prst="rect">
            <a:avLst/>
          </a:prstGeom>
        </p:spPr>
        <p:txBody>
          <a:bodyPr wrap="square" lIns="91425" tIns="91425" rIns="91425" bIns="91425" anchor="ctr" anchorCtr="0"/>
          <a:lstStyle>
            <a:lvl1pPr lvl="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Shape 5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ts val="1300"/>
              <a:buFont typeface="Roboto"/>
              <a:buChar char="●"/>
              <a:defRPr sz="1300">
                <a:solidFill>
                  <a:schemeClr val="dk2"/>
                </a:solidFill>
                <a:latin typeface="Roboto"/>
                <a:ea typeface="Roboto"/>
                <a:cs typeface="Roboto"/>
                <a:sym typeface="Roboto"/>
              </a:defRPr>
            </a:lvl1pPr>
            <a:lvl2pPr lvl="1" rtl="0">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2pPr>
            <a:lvl3pPr lvl="2" rtl="0">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3pPr>
            <a:lvl4pPr lvl="3" rtl="0">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4pPr>
            <a:lvl5pPr lvl="4" rtl="0">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5pPr>
            <a:lvl6pPr lvl="5" rtl="0">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6pPr>
            <a:lvl7pPr lvl="6" rtl="0">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7pPr>
            <a:lvl8pPr lvl="7" rtl="0">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8pPr>
            <a:lvl9pPr lvl="8" rtl="0">
              <a:lnSpc>
                <a:spcPct val="115000"/>
              </a:lnSpc>
              <a:spcBef>
                <a:spcPts val="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rtl="0">
              <a:spcBef>
                <a:spcPts val="0"/>
              </a:spcBef>
              <a:buNone/>
            </a:pPr>
            <a:fld id="{00000000-1234-1234-1234-123412341234}" type="slidenum">
              <a:rPr lang="en" sz="100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403600" y="1008450"/>
            <a:ext cx="6217800" cy="1872900"/>
          </a:xfrm>
          <a:prstGeom prst="rect">
            <a:avLst/>
          </a:prstGeom>
        </p:spPr>
        <p:txBody>
          <a:bodyPr wrap="square" lIns="91425" tIns="91425" rIns="91425" bIns="91425" anchor="t" anchorCtr="0">
            <a:noAutofit/>
          </a:bodyPr>
          <a:lstStyle/>
          <a:p>
            <a:pPr marL="0" lvl="0" indent="0">
              <a:spcBef>
                <a:spcPts val="0"/>
              </a:spcBef>
              <a:buNone/>
            </a:pPr>
            <a:r>
              <a:rPr lang="en"/>
              <a:t>Linear Regression Model of Body Dimensions </a:t>
            </a:r>
          </a:p>
        </p:txBody>
      </p:sp>
      <p:sp>
        <p:nvSpPr>
          <p:cNvPr id="65" name="Shape 65"/>
          <p:cNvSpPr txBox="1">
            <a:spLocks noGrp="1"/>
          </p:cNvSpPr>
          <p:nvPr>
            <p:ph type="subTitle" idx="1"/>
          </p:nvPr>
        </p:nvSpPr>
        <p:spPr>
          <a:xfrm>
            <a:off x="2245100" y="4224475"/>
            <a:ext cx="6798000" cy="738300"/>
          </a:xfrm>
          <a:prstGeom prst="rect">
            <a:avLst/>
          </a:prstGeom>
        </p:spPr>
        <p:txBody>
          <a:bodyPr wrap="square" lIns="91425" tIns="91425" rIns="91425" bIns="91425" anchor="t" anchorCtr="0">
            <a:noAutofit/>
          </a:bodyPr>
          <a:lstStyle/>
          <a:p>
            <a:pPr marL="0" lvl="0" indent="0">
              <a:spcBef>
                <a:spcPts val="0"/>
              </a:spcBef>
              <a:buNone/>
            </a:pPr>
            <a:r>
              <a:rPr lang="en">
                <a:solidFill>
                  <a:schemeClr val="lt1"/>
                </a:solidFill>
              </a:rPr>
              <a:t>Group #7:Jiaqi Li, Yifei Deng, Sichen Feng, Changqing Su, Yanxiang Zhu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0200" y="1317300"/>
            <a:ext cx="4260600" cy="2508900"/>
          </a:xfrm>
          <a:prstGeom prst="rect">
            <a:avLst/>
          </a:prstGeom>
        </p:spPr>
        <p:txBody>
          <a:bodyPr wrap="square" lIns="91425" tIns="91425" rIns="91425" bIns="91425" anchor="t" anchorCtr="0">
            <a:noAutofit/>
          </a:bodyPr>
          <a:lstStyle/>
          <a:p>
            <a:pPr marL="0" lvl="0" indent="0">
              <a:spcBef>
                <a:spcPts val="0"/>
              </a:spcBef>
              <a:buNone/>
            </a:pPr>
            <a:r>
              <a:rPr lang="en"/>
              <a:t>Model Selection:</a:t>
            </a:r>
          </a:p>
          <a:p>
            <a:pPr marL="0" lvl="0" indent="0">
              <a:spcBef>
                <a:spcPts val="0"/>
              </a:spcBef>
              <a:buNone/>
            </a:pPr>
            <a:r>
              <a:rPr lang="en"/>
              <a:t>Backward Elimination</a:t>
            </a:r>
          </a:p>
        </p:txBody>
      </p:sp>
      <p:sp>
        <p:nvSpPr>
          <p:cNvPr id="130" name="Shape 130"/>
          <p:cNvSpPr txBox="1">
            <a:spLocks noGrp="1"/>
          </p:cNvSpPr>
          <p:nvPr>
            <p:ph type="body" idx="1"/>
          </p:nvPr>
        </p:nvSpPr>
        <p:spPr>
          <a:xfrm>
            <a:off x="4644675" y="824175"/>
            <a:ext cx="4166400" cy="4463100"/>
          </a:xfrm>
          <a:prstGeom prst="rect">
            <a:avLst/>
          </a:prstGeom>
        </p:spPr>
        <p:txBody>
          <a:bodyPr wrap="square" lIns="91425" tIns="91425" rIns="91425" bIns="91425" anchor="t" anchorCtr="0">
            <a:noAutofit/>
          </a:bodyPr>
          <a:lstStyle/>
          <a:p>
            <a:pPr marL="0" lvl="0" indent="0">
              <a:spcBef>
                <a:spcPts val="0"/>
              </a:spcBef>
              <a:buNone/>
            </a:pPr>
            <a:r>
              <a:rPr lang="en" sz="2400">
                <a:solidFill>
                  <a:srgbClr val="000000"/>
                </a:solidFill>
                <a:latin typeface="Times New Roman"/>
                <a:ea typeface="Times New Roman"/>
                <a:cs typeface="Times New Roman"/>
                <a:sym typeface="Times New Roman"/>
              </a:rPr>
              <a:t>Set up Alpha-to-remove: 0.10</a:t>
            </a:r>
          </a:p>
          <a:p>
            <a:pPr marL="0" lvl="0" indent="0">
              <a:spcBef>
                <a:spcPts val="0"/>
              </a:spcBef>
              <a:buNone/>
            </a:pPr>
            <a:r>
              <a:rPr lang="en" sz="2400">
                <a:solidFill>
                  <a:srgbClr val="000000"/>
                </a:solidFill>
                <a:latin typeface="Times New Roman"/>
                <a:ea typeface="Times New Roman"/>
                <a:cs typeface="Times New Roman"/>
                <a:sym typeface="Times New Roman"/>
              </a:rPr>
              <a:t>Remove the predictor that has the largest p-value, which also needs to be larger than 0.10 , once at a time until all predictors have p-value that is smaller than 0.10</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4501600" y="1004250"/>
            <a:ext cx="4397400" cy="4098600"/>
          </a:xfrm>
          <a:prstGeom prst="rect">
            <a:avLst/>
          </a:prstGeom>
        </p:spPr>
        <p:txBody>
          <a:bodyPr wrap="square" lIns="91425" tIns="91425" rIns="91425" bIns="91425" anchor="t" anchorCtr="0">
            <a:noAutofit/>
          </a:bodyPr>
          <a:lstStyle/>
          <a:p>
            <a:pPr marL="0" lvl="0" indent="0">
              <a:spcBef>
                <a:spcPts val="0"/>
              </a:spcBef>
              <a:buNone/>
            </a:pPr>
            <a:r>
              <a:rPr lang="en" sz="2400">
                <a:solidFill>
                  <a:srgbClr val="000000"/>
                </a:solidFill>
                <a:latin typeface="Times New Roman"/>
                <a:ea typeface="Times New Roman"/>
                <a:cs typeface="Times New Roman"/>
                <a:sym typeface="Times New Roman"/>
              </a:rPr>
              <a:t>Model with 15 predictors:</a:t>
            </a:r>
          </a:p>
          <a:p>
            <a:pPr marL="0" lvl="0" indent="0">
              <a:spcBef>
                <a:spcPts val="0"/>
              </a:spcBef>
              <a:buNone/>
            </a:pPr>
            <a:r>
              <a:rPr lang="en" sz="2400">
                <a:solidFill>
                  <a:srgbClr val="000000"/>
                </a:solidFill>
                <a:latin typeface="Times New Roman"/>
                <a:ea typeface="Times New Roman"/>
                <a:cs typeface="Times New Roman"/>
                <a:sym typeface="Times New Roman"/>
              </a:rPr>
              <a:t>biiliacD, chest_depth, chestD, kneeD, shoulderG, chestG, waistG, hipG, highG, forearmG, kneeG, calfMaxG, age, height, gender</a:t>
            </a:r>
          </a:p>
        </p:txBody>
      </p:sp>
      <p:sp>
        <p:nvSpPr>
          <p:cNvPr id="136" name="Shape 136"/>
          <p:cNvSpPr txBox="1">
            <a:spLocks noGrp="1"/>
          </p:cNvSpPr>
          <p:nvPr>
            <p:ph type="title"/>
          </p:nvPr>
        </p:nvSpPr>
        <p:spPr>
          <a:xfrm>
            <a:off x="40200" y="1317300"/>
            <a:ext cx="4260600" cy="2508900"/>
          </a:xfrm>
          <a:prstGeom prst="rect">
            <a:avLst/>
          </a:prstGeom>
        </p:spPr>
        <p:txBody>
          <a:bodyPr wrap="square" lIns="91425" tIns="91425" rIns="91425" bIns="91425" anchor="t" anchorCtr="0">
            <a:noAutofit/>
          </a:bodyPr>
          <a:lstStyle/>
          <a:p>
            <a:pPr marL="0" lvl="0" indent="0" rtl="0">
              <a:spcBef>
                <a:spcPts val="0"/>
              </a:spcBef>
              <a:buNone/>
            </a:pPr>
            <a:r>
              <a:rPr lang="en"/>
              <a:t>Model Selection:</a:t>
            </a:r>
          </a:p>
          <a:p>
            <a:pPr marL="0" lvl="0" indent="0" rtl="0">
              <a:spcBef>
                <a:spcPts val="0"/>
              </a:spcBef>
              <a:buNone/>
            </a:pPr>
            <a:r>
              <a:rPr lang="en"/>
              <a:t>Backward Elimination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292525" y="1295763"/>
            <a:ext cx="3706500" cy="2508900"/>
          </a:xfrm>
          <a:prstGeom prst="rect">
            <a:avLst/>
          </a:prstGeom>
        </p:spPr>
        <p:txBody>
          <a:bodyPr wrap="square" lIns="91425" tIns="91425" rIns="91425" bIns="91425" anchor="t" anchorCtr="0">
            <a:noAutofit/>
          </a:bodyPr>
          <a:lstStyle/>
          <a:p>
            <a:pPr marL="0" lvl="0" indent="0">
              <a:spcBef>
                <a:spcPts val="0"/>
              </a:spcBef>
              <a:buNone/>
            </a:pPr>
            <a:r>
              <a:rPr lang="en"/>
              <a:t>Disgnostics</a:t>
            </a:r>
          </a:p>
        </p:txBody>
      </p:sp>
      <p:sp>
        <p:nvSpPr>
          <p:cNvPr id="142" name="Shape 142"/>
          <p:cNvSpPr txBox="1">
            <a:spLocks noGrp="1"/>
          </p:cNvSpPr>
          <p:nvPr>
            <p:ph type="body" idx="1"/>
          </p:nvPr>
        </p:nvSpPr>
        <p:spPr>
          <a:xfrm>
            <a:off x="4644675" y="500925"/>
            <a:ext cx="4166400" cy="40986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143" name="Shape 143"/>
          <p:cNvPicPr preferRelativeResize="0"/>
          <p:nvPr/>
        </p:nvPicPr>
        <p:blipFill>
          <a:blip r:embed="rId3">
            <a:alphaModFix/>
          </a:blip>
          <a:stretch>
            <a:fillRect/>
          </a:stretch>
        </p:blipFill>
        <p:spPr>
          <a:xfrm>
            <a:off x="4330925" y="456775"/>
            <a:ext cx="4764650" cy="42560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311725" y="1295775"/>
            <a:ext cx="3706500" cy="2508900"/>
          </a:xfrm>
          <a:prstGeom prst="rect">
            <a:avLst/>
          </a:prstGeom>
        </p:spPr>
        <p:txBody>
          <a:bodyPr wrap="square" lIns="91425" tIns="91425" rIns="91425" bIns="91425" anchor="t" anchorCtr="0">
            <a:noAutofit/>
          </a:bodyPr>
          <a:lstStyle/>
          <a:p>
            <a:pPr marL="0" lvl="0" indent="0">
              <a:spcBef>
                <a:spcPts val="0"/>
              </a:spcBef>
              <a:buNone/>
            </a:pPr>
            <a:r>
              <a:rPr lang="en"/>
              <a:t>Disgnostics:</a:t>
            </a:r>
          </a:p>
          <a:p>
            <a:pPr marL="0" lvl="0" indent="0">
              <a:spcBef>
                <a:spcPts val="0"/>
              </a:spcBef>
              <a:buNone/>
            </a:pPr>
            <a:r>
              <a:rPr lang="en"/>
              <a:t>Transformation to fix linearity</a:t>
            </a:r>
          </a:p>
          <a:p>
            <a:pPr marL="0" lvl="0" indent="0">
              <a:spcBef>
                <a:spcPts val="0"/>
              </a:spcBef>
              <a:buNone/>
            </a:pPr>
            <a:endParaRPr/>
          </a:p>
        </p:txBody>
      </p:sp>
      <p:sp>
        <p:nvSpPr>
          <p:cNvPr id="149" name="Shape 149"/>
          <p:cNvSpPr txBox="1">
            <a:spLocks noGrp="1"/>
          </p:cNvSpPr>
          <p:nvPr>
            <p:ph type="body" idx="1"/>
          </p:nvPr>
        </p:nvSpPr>
        <p:spPr>
          <a:xfrm>
            <a:off x="4644675" y="500925"/>
            <a:ext cx="4166400" cy="4098600"/>
          </a:xfrm>
          <a:prstGeom prst="rect">
            <a:avLst/>
          </a:prstGeom>
        </p:spPr>
        <p:txBody>
          <a:bodyPr wrap="square" lIns="91425" tIns="91425" rIns="91425" bIns="91425" anchor="t" anchorCtr="0">
            <a:noAutofit/>
          </a:bodyPr>
          <a:lstStyle/>
          <a:p>
            <a:pPr marL="0" lvl="0" indent="0">
              <a:spcBef>
                <a:spcPts val="0"/>
              </a:spcBef>
              <a:buNone/>
            </a:pPr>
            <a:endParaRPr/>
          </a:p>
        </p:txBody>
      </p:sp>
      <p:pic>
        <p:nvPicPr>
          <p:cNvPr id="150" name="Shape 150"/>
          <p:cNvPicPr preferRelativeResize="0"/>
          <p:nvPr/>
        </p:nvPicPr>
        <p:blipFill>
          <a:blip r:embed="rId3">
            <a:alphaModFix/>
          </a:blip>
          <a:stretch>
            <a:fillRect/>
          </a:stretch>
        </p:blipFill>
        <p:spPr>
          <a:xfrm>
            <a:off x="4330950" y="403475"/>
            <a:ext cx="4824300" cy="4309375"/>
          </a:xfrm>
          <a:prstGeom prst="rect">
            <a:avLst/>
          </a:prstGeom>
          <a:noFill/>
          <a:ln>
            <a:noFill/>
          </a:ln>
        </p:spPr>
      </p:pic>
      <p:sp>
        <p:nvSpPr>
          <p:cNvPr id="151" name="Shape 151"/>
          <p:cNvSpPr txBox="1"/>
          <p:nvPr/>
        </p:nvSpPr>
        <p:spPr>
          <a:xfrm>
            <a:off x="4644675" y="44325"/>
            <a:ext cx="4245600" cy="6810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600">
                <a:latin typeface="Times New Roman"/>
                <a:ea typeface="Times New Roman"/>
                <a:cs typeface="Times New Roman"/>
                <a:sym typeface="Times New Roman"/>
              </a:rPr>
              <a:t>Transformation of y:</a:t>
            </a:r>
          </a:p>
          <a:p>
            <a:pPr marL="0" lvl="0" indent="0" algn="ctr">
              <a:spcBef>
                <a:spcPts val="0"/>
              </a:spcBef>
              <a:buNone/>
            </a:pPr>
            <a:r>
              <a:rPr lang="en" sz="1600">
                <a:latin typeface="Times New Roman"/>
                <a:ea typeface="Times New Roman"/>
                <a:cs typeface="Times New Roman"/>
                <a:sym typeface="Times New Roman"/>
              </a:rPr>
              <a:t>y </a:t>
            </a:r>
            <a:r>
              <a:rPr lang="en" sz="1600">
                <a:highlight>
                  <a:srgbClr val="FFFFFF"/>
                </a:highlight>
                <a:latin typeface="Times New Roman"/>
                <a:ea typeface="Times New Roman"/>
                <a:cs typeface="Times New Roman"/>
                <a:sym typeface="Times New Roman"/>
              </a:rPr>
              <a:t> → √y</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280600" y="1317300"/>
            <a:ext cx="3706500" cy="2508900"/>
          </a:xfrm>
          <a:prstGeom prst="rect">
            <a:avLst/>
          </a:prstGeom>
        </p:spPr>
        <p:txBody>
          <a:bodyPr wrap="square" lIns="91425" tIns="91425" rIns="91425" bIns="91425" anchor="t" anchorCtr="0">
            <a:noAutofit/>
          </a:bodyPr>
          <a:lstStyle/>
          <a:p>
            <a:pPr marL="0" lvl="0" indent="0">
              <a:spcBef>
                <a:spcPts val="0"/>
              </a:spcBef>
              <a:buNone/>
            </a:pPr>
            <a:r>
              <a:rPr lang="en"/>
              <a:t>Disgnostics:</a:t>
            </a:r>
          </a:p>
          <a:p>
            <a:pPr marL="0" lvl="0" indent="0">
              <a:spcBef>
                <a:spcPts val="0"/>
              </a:spcBef>
              <a:buNone/>
            </a:pPr>
            <a:r>
              <a:rPr lang="en"/>
              <a:t>Normality check</a:t>
            </a:r>
          </a:p>
        </p:txBody>
      </p:sp>
      <p:pic>
        <p:nvPicPr>
          <p:cNvPr id="157" name="Shape 157"/>
          <p:cNvPicPr preferRelativeResize="0"/>
          <p:nvPr/>
        </p:nvPicPr>
        <p:blipFill>
          <a:blip r:embed="rId3">
            <a:alphaModFix/>
          </a:blip>
          <a:stretch>
            <a:fillRect/>
          </a:stretch>
        </p:blipFill>
        <p:spPr>
          <a:xfrm>
            <a:off x="5029775" y="2129900"/>
            <a:ext cx="3192560" cy="2784999"/>
          </a:xfrm>
          <a:prstGeom prst="rect">
            <a:avLst/>
          </a:prstGeom>
          <a:noFill/>
          <a:ln>
            <a:noFill/>
          </a:ln>
        </p:spPr>
      </p:pic>
      <p:pic>
        <p:nvPicPr>
          <p:cNvPr id="158" name="Shape 158"/>
          <p:cNvPicPr preferRelativeResize="0"/>
          <p:nvPr/>
        </p:nvPicPr>
        <p:blipFill rotWithShape="1">
          <a:blip r:embed="rId4">
            <a:alphaModFix/>
          </a:blip>
          <a:srcRect l="875" t="70664" r="77341" b="15219"/>
          <a:stretch/>
        </p:blipFill>
        <p:spPr>
          <a:xfrm>
            <a:off x="4742350" y="457825"/>
            <a:ext cx="3919802" cy="1587724"/>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24325" y="1317300"/>
            <a:ext cx="3706500" cy="2508900"/>
          </a:xfrm>
          <a:prstGeom prst="rect">
            <a:avLst/>
          </a:prstGeom>
        </p:spPr>
        <p:txBody>
          <a:bodyPr wrap="square" lIns="91425" tIns="91425" rIns="91425" bIns="91425" anchor="t" anchorCtr="0">
            <a:noAutofit/>
          </a:bodyPr>
          <a:lstStyle/>
          <a:p>
            <a:pPr marL="0" lvl="0" indent="0">
              <a:spcBef>
                <a:spcPts val="0"/>
              </a:spcBef>
              <a:buNone/>
            </a:pPr>
            <a:r>
              <a:rPr lang="en"/>
              <a:t>Data Check:</a:t>
            </a:r>
          </a:p>
          <a:p>
            <a:pPr marL="0" lvl="0" indent="0">
              <a:spcBef>
                <a:spcPts val="0"/>
              </a:spcBef>
              <a:buNone/>
            </a:pPr>
            <a:r>
              <a:rPr lang="en"/>
              <a:t>Collinearity</a:t>
            </a:r>
          </a:p>
        </p:txBody>
      </p:sp>
      <p:sp>
        <p:nvSpPr>
          <p:cNvPr id="164" name="Shape 164"/>
          <p:cNvSpPr txBox="1">
            <a:spLocks noGrp="1"/>
          </p:cNvSpPr>
          <p:nvPr>
            <p:ph type="body" idx="1"/>
          </p:nvPr>
        </p:nvSpPr>
        <p:spPr>
          <a:xfrm>
            <a:off x="4326000" y="861800"/>
            <a:ext cx="4818000" cy="5034300"/>
          </a:xfrm>
          <a:prstGeom prst="rect">
            <a:avLst/>
          </a:prstGeom>
        </p:spPr>
        <p:txBody>
          <a:bodyPr wrap="square" lIns="91425" tIns="91425" rIns="91425" bIns="91425" anchor="t" anchorCtr="0">
            <a:noAutofit/>
          </a:bodyPr>
          <a:lstStyle/>
          <a:p>
            <a:pPr marL="0" lvl="0" indent="0">
              <a:spcBef>
                <a:spcPts val="0"/>
              </a:spcBef>
              <a:buNone/>
            </a:pPr>
            <a:r>
              <a:rPr lang="en" sz="1400">
                <a:solidFill>
                  <a:srgbClr val="0000FF"/>
                </a:solidFill>
              </a:rPr>
              <a:t>&gt; vif(lm_update1)</a:t>
            </a:r>
          </a:p>
          <a:p>
            <a:pPr marL="0" lvl="0" indent="0">
              <a:spcBef>
                <a:spcPts val="0"/>
              </a:spcBef>
              <a:buNone/>
            </a:pPr>
            <a:r>
              <a:rPr lang="en" sz="1400">
                <a:solidFill>
                  <a:srgbClr val="000000"/>
                </a:solidFill>
              </a:rPr>
              <a:t>   biiliacD chest_depth      chestD       kneeD   shoulderG </a:t>
            </a:r>
          </a:p>
          <a:p>
            <a:pPr marL="0" lvl="0" indent="0">
              <a:spcBef>
                <a:spcPts val="0"/>
              </a:spcBef>
              <a:buNone/>
            </a:pPr>
            <a:r>
              <a:rPr lang="en" sz="1400">
                <a:solidFill>
                  <a:srgbClr val="000000"/>
                </a:solidFill>
              </a:rPr>
              <a:t>   1.792888    3.487510    5.171976    3.178343   10.618901 </a:t>
            </a:r>
          </a:p>
          <a:p>
            <a:pPr marL="0" lvl="0" indent="0">
              <a:spcBef>
                <a:spcPts val="0"/>
              </a:spcBef>
              <a:buNone/>
            </a:pPr>
            <a:r>
              <a:rPr lang="en" sz="1400">
                <a:solidFill>
                  <a:srgbClr val="000000"/>
                </a:solidFill>
              </a:rPr>
              <a:t>     chestG      waistG        hipG       highG    forearmG </a:t>
            </a:r>
          </a:p>
          <a:p>
            <a:pPr marL="0" lvl="0" indent="0">
              <a:spcBef>
                <a:spcPts val="0"/>
              </a:spcBef>
              <a:buNone/>
            </a:pPr>
            <a:r>
              <a:rPr lang="en" sz="1400">
                <a:solidFill>
                  <a:srgbClr val="000000"/>
                </a:solidFill>
              </a:rPr>
              <a:t>  14.285165    9.016209    7.536994    5.396063    8.569682 </a:t>
            </a:r>
          </a:p>
          <a:p>
            <a:pPr marL="0" lvl="0" indent="0">
              <a:spcBef>
                <a:spcPts val="0"/>
              </a:spcBef>
              <a:buNone/>
            </a:pPr>
            <a:r>
              <a:rPr lang="en" sz="1400">
                <a:solidFill>
                  <a:srgbClr val="000000"/>
                </a:solidFill>
              </a:rPr>
              <a:t>      kneeG    calfMaxG         age      height      gender </a:t>
            </a:r>
          </a:p>
          <a:p>
            <a:pPr marL="0" lvl="0" indent="0">
              <a:spcBef>
                <a:spcPts val="0"/>
              </a:spcBef>
              <a:buNone/>
            </a:pPr>
            <a:r>
              <a:rPr lang="en" sz="1400">
                <a:solidFill>
                  <a:srgbClr val="000000"/>
                </a:solidFill>
              </a:rPr>
              <a:t>   4.239681    3.532876    1.502269    2.890987    6.864747 </a:t>
            </a:r>
          </a:p>
          <a:p>
            <a:pPr marL="0" lvl="0" indent="0">
              <a:spcBef>
                <a:spcPts val="0"/>
              </a:spcBef>
              <a:buNone/>
            </a:pPr>
            <a:endParaRPr/>
          </a:p>
        </p:txBody>
      </p:sp>
      <p:sp>
        <p:nvSpPr>
          <p:cNvPr id="165" name="Shape 165"/>
          <p:cNvSpPr txBox="1"/>
          <p:nvPr/>
        </p:nvSpPr>
        <p:spPr>
          <a:xfrm>
            <a:off x="4422675" y="125250"/>
            <a:ext cx="4645200" cy="657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600">
                <a:latin typeface="Times New Roman"/>
                <a:ea typeface="Times New Roman"/>
                <a:cs typeface="Times New Roman"/>
                <a:sym typeface="Times New Roman"/>
              </a:rPr>
              <a:t>Remove predictor with VIF ≧ 10</a:t>
            </a:r>
          </a:p>
          <a:p>
            <a:pPr marL="0" lvl="0" indent="0" algn="ctr" rtl="0">
              <a:spcBef>
                <a:spcPts val="0"/>
              </a:spcBef>
              <a:buNone/>
            </a:pPr>
            <a:r>
              <a:rPr lang="en" sz="1600">
                <a:latin typeface="Times New Roman"/>
                <a:ea typeface="Times New Roman"/>
                <a:cs typeface="Times New Roman"/>
                <a:sym typeface="Times New Roman"/>
              </a:rPr>
              <a:t>i.e. we remove “ChestG”</a:t>
            </a:r>
          </a:p>
        </p:txBody>
      </p:sp>
      <p:sp>
        <p:nvSpPr>
          <p:cNvPr id="166" name="Shape 166"/>
          <p:cNvSpPr/>
          <p:nvPr/>
        </p:nvSpPr>
        <p:spPr>
          <a:xfrm>
            <a:off x="4441375" y="2713050"/>
            <a:ext cx="984600" cy="2814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299125" y="1295775"/>
            <a:ext cx="3706500" cy="2508900"/>
          </a:xfrm>
          <a:prstGeom prst="rect">
            <a:avLst/>
          </a:prstGeom>
        </p:spPr>
        <p:txBody>
          <a:bodyPr wrap="square" lIns="91425" tIns="91425" rIns="91425" bIns="91425" anchor="t" anchorCtr="0">
            <a:noAutofit/>
          </a:bodyPr>
          <a:lstStyle/>
          <a:p>
            <a:pPr marL="0" lvl="0" indent="0">
              <a:spcBef>
                <a:spcPts val="0"/>
              </a:spcBef>
              <a:buNone/>
            </a:pPr>
            <a:r>
              <a:rPr lang="en"/>
              <a:t>Data Check:</a:t>
            </a:r>
          </a:p>
          <a:p>
            <a:pPr marL="0" lvl="0" indent="0">
              <a:spcBef>
                <a:spcPts val="0"/>
              </a:spcBef>
              <a:buNone/>
            </a:pPr>
            <a:r>
              <a:rPr lang="en"/>
              <a:t>Remove collinearity</a:t>
            </a:r>
          </a:p>
        </p:txBody>
      </p:sp>
      <p:sp>
        <p:nvSpPr>
          <p:cNvPr id="172" name="Shape 172"/>
          <p:cNvSpPr txBox="1">
            <a:spLocks noGrp="1"/>
          </p:cNvSpPr>
          <p:nvPr>
            <p:ph type="body" idx="1"/>
          </p:nvPr>
        </p:nvSpPr>
        <p:spPr>
          <a:xfrm>
            <a:off x="4326000" y="966925"/>
            <a:ext cx="4818000" cy="3897300"/>
          </a:xfrm>
          <a:prstGeom prst="rect">
            <a:avLst/>
          </a:prstGeom>
        </p:spPr>
        <p:txBody>
          <a:bodyPr wrap="square" lIns="91425" tIns="91425" rIns="91425" bIns="91425" anchor="t" anchorCtr="0">
            <a:noAutofit/>
          </a:bodyPr>
          <a:lstStyle/>
          <a:p>
            <a:pPr marL="0" lvl="0" indent="0">
              <a:spcBef>
                <a:spcPts val="0"/>
              </a:spcBef>
              <a:buNone/>
            </a:pPr>
            <a:r>
              <a:rPr lang="en" sz="1400">
                <a:solidFill>
                  <a:srgbClr val="0000FF"/>
                </a:solidFill>
              </a:rPr>
              <a:t>&gt; vif(lm_update2)</a:t>
            </a:r>
          </a:p>
          <a:p>
            <a:pPr marL="0" lvl="0" indent="0">
              <a:spcBef>
                <a:spcPts val="0"/>
              </a:spcBef>
              <a:buNone/>
            </a:pPr>
            <a:r>
              <a:rPr lang="en" sz="1400">
                <a:solidFill>
                  <a:srgbClr val="000000"/>
                </a:solidFill>
              </a:rPr>
              <a:t>   biiliacD chest_depth      chestD       kneeD   shoulderG </a:t>
            </a:r>
          </a:p>
          <a:p>
            <a:pPr marL="0" lvl="0" indent="0">
              <a:spcBef>
                <a:spcPts val="0"/>
              </a:spcBef>
              <a:buNone/>
            </a:pPr>
            <a:r>
              <a:rPr lang="en" sz="1400">
                <a:solidFill>
                  <a:srgbClr val="000000"/>
                </a:solidFill>
              </a:rPr>
              <a:t>   1.791362    3.184020    4.704602    3.172501    8.880029 </a:t>
            </a:r>
          </a:p>
          <a:p>
            <a:pPr marL="0" lvl="0" indent="0">
              <a:spcBef>
                <a:spcPts val="0"/>
              </a:spcBef>
              <a:buNone/>
            </a:pPr>
            <a:r>
              <a:rPr lang="en" sz="1400">
                <a:solidFill>
                  <a:srgbClr val="000000"/>
                </a:solidFill>
              </a:rPr>
              <a:t>     waistG        hipG       highG    forearmG       kneeG </a:t>
            </a:r>
          </a:p>
          <a:p>
            <a:pPr marL="0" lvl="0" indent="0">
              <a:spcBef>
                <a:spcPts val="0"/>
              </a:spcBef>
              <a:buNone/>
            </a:pPr>
            <a:r>
              <a:rPr lang="en" sz="1400">
                <a:solidFill>
                  <a:srgbClr val="000000"/>
                </a:solidFill>
              </a:rPr>
              <a:t>   8.054950    7.536255    5.381420    7.527554    4.196666 </a:t>
            </a:r>
          </a:p>
          <a:p>
            <a:pPr marL="0" lvl="0" indent="0">
              <a:spcBef>
                <a:spcPts val="0"/>
              </a:spcBef>
              <a:buNone/>
            </a:pPr>
            <a:r>
              <a:rPr lang="en" sz="1400">
                <a:solidFill>
                  <a:srgbClr val="000000"/>
                </a:solidFill>
              </a:rPr>
              <a:t>   calfMaxG         age      height      gender </a:t>
            </a:r>
          </a:p>
          <a:p>
            <a:pPr marL="0" lvl="0" indent="0">
              <a:spcBef>
                <a:spcPts val="0"/>
              </a:spcBef>
              <a:buNone/>
            </a:pPr>
            <a:r>
              <a:rPr lang="en" sz="1400">
                <a:solidFill>
                  <a:srgbClr val="000000"/>
                </a:solidFill>
              </a:rPr>
              <a:t>   3.466797    1.502139    2.889287    6.811377 </a:t>
            </a:r>
          </a:p>
          <a:p>
            <a:pPr marL="0" lvl="0" indent="0">
              <a:spcBef>
                <a:spcPts val="0"/>
              </a:spcBef>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25" y="1346200"/>
            <a:ext cx="3706500" cy="2508900"/>
          </a:xfrm>
          <a:prstGeom prst="rect">
            <a:avLst/>
          </a:prstGeom>
        </p:spPr>
        <p:txBody>
          <a:bodyPr wrap="square" lIns="91425" tIns="91425" rIns="91425" bIns="91425" anchor="t" anchorCtr="0">
            <a:noAutofit/>
          </a:bodyPr>
          <a:lstStyle/>
          <a:p>
            <a:pPr marL="0" lvl="0" indent="0">
              <a:spcBef>
                <a:spcPts val="0"/>
              </a:spcBef>
              <a:buNone/>
            </a:pPr>
            <a:r>
              <a:rPr lang="en"/>
              <a:t>Comparison:</a:t>
            </a:r>
          </a:p>
          <a:p>
            <a:pPr marL="0" lvl="0" indent="0">
              <a:spcBef>
                <a:spcPts val="0"/>
              </a:spcBef>
              <a:buNone/>
            </a:pPr>
            <a:r>
              <a:rPr lang="en"/>
              <a:t>Reduced vs Full </a:t>
            </a:r>
          </a:p>
        </p:txBody>
      </p:sp>
      <p:sp>
        <p:nvSpPr>
          <p:cNvPr id="178" name="Shape 178"/>
          <p:cNvSpPr txBox="1">
            <a:spLocks noGrp="1"/>
          </p:cNvSpPr>
          <p:nvPr>
            <p:ph type="body" idx="1"/>
          </p:nvPr>
        </p:nvSpPr>
        <p:spPr>
          <a:xfrm>
            <a:off x="4592650" y="4026525"/>
            <a:ext cx="4166400" cy="1032000"/>
          </a:xfrm>
          <a:prstGeom prst="rect">
            <a:avLst/>
          </a:prstGeom>
        </p:spPr>
        <p:txBody>
          <a:bodyPr wrap="square" lIns="91425" tIns="91425" rIns="91425" bIns="91425" anchor="t" anchorCtr="0">
            <a:noAutofit/>
          </a:bodyPr>
          <a:lstStyle/>
          <a:p>
            <a:pPr marL="0" lvl="0" indent="0" algn="ctr">
              <a:spcBef>
                <a:spcPts val="0"/>
              </a:spcBef>
              <a:buNone/>
            </a:pPr>
            <a:r>
              <a:rPr lang="en" sz="1800">
                <a:solidFill>
                  <a:srgbClr val="000000"/>
                </a:solidFill>
              </a:rPr>
              <a:t>Predictors with p-value &gt; 0.05:</a:t>
            </a:r>
          </a:p>
          <a:p>
            <a:pPr marL="0" lvl="0" indent="0" algn="ctr" rtl="0">
              <a:spcBef>
                <a:spcPts val="0"/>
              </a:spcBef>
              <a:buNone/>
            </a:pPr>
            <a:r>
              <a:rPr lang="en" sz="1800">
                <a:solidFill>
                  <a:srgbClr val="000000"/>
                </a:solidFill>
              </a:rPr>
              <a:t>gender       kneeG      biiliacD</a:t>
            </a:r>
          </a:p>
        </p:txBody>
      </p:sp>
      <p:pic>
        <p:nvPicPr>
          <p:cNvPr id="179" name="Shape 179"/>
          <p:cNvPicPr preferRelativeResize="0"/>
          <p:nvPr/>
        </p:nvPicPr>
        <p:blipFill rotWithShape="1">
          <a:blip r:embed="rId3">
            <a:alphaModFix/>
          </a:blip>
          <a:srcRect l="524" t="44360" r="70678" b="7645"/>
          <a:stretch/>
        </p:blipFill>
        <p:spPr>
          <a:xfrm>
            <a:off x="4733325" y="87100"/>
            <a:ext cx="4166400" cy="3905958"/>
          </a:xfrm>
          <a:prstGeom prst="rect">
            <a:avLst/>
          </a:prstGeom>
          <a:noFill/>
          <a:ln>
            <a:noFill/>
          </a:ln>
        </p:spPr>
      </p:pic>
      <p:sp>
        <p:nvSpPr>
          <p:cNvPr id="180" name="Shape 180"/>
          <p:cNvSpPr/>
          <p:nvPr/>
        </p:nvSpPr>
        <p:spPr>
          <a:xfrm>
            <a:off x="4736125" y="1674725"/>
            <a:ext cx="3309300" cy="1206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1" name="Shape 181"/>
          <p:cNvSpPr/>
          <p:nvPr/>
        </p:nvSpPr>
        <p:spPr>
          <a:xfrm>
            <a:off x="4736125" y="2697975"/>
            <a:ext cx="3309300" cy="1206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2" name="Shape 182"/>
          <p:cNvSpPr/>
          <p:nvPr/>
        </p:nvSpPr>
        <p:spPr>
          <a:xfrm>
            <a:off x="4736125" y="3138425"/>
            <a:ext cx="3309300" cy="1206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119100"/>
            <a:ext cx="8520600" cy="623700"/>
          </a:xfrm>
          <a:prstGeom prst="rect">
            <a:avLst/>
          </a:prstGeom>
        </p:spPr>
        <p:txBody>
          <a:bodyPr wrap="square" lIns="91425" tIns="91425" rIns="91425" bIns="91425" anchor="t" anchorCtr="0">
            <a:noAutofit/>
          </a:bodyPr>
          <a:lstStyle/>
          <a:p>
            <a:pPr marL="0" lvl="0" indent="0">
              <a:spcBef>
                <a:spcPts val="0"/>
              </a:spcBef>
              <a:buNone/>
            </a:pPr>
            <a:r>
              <a:rPr lang="en"/>
              <a:t>Comparison:</a:t>
            </a:r>
          </a:p>
          <a:p>
            <a:pPr marL="0" lvl="0" indent="0">
              <a:spcBef>
                <a:spcPts val="0"/>
              </a:spcBef>
              <a:buNone/>
            </a:pPr>
            <a:r>
              <a:rPr lang="en"/>
              <a:t>Reduced vs Full </a:t>
            </a:r>
          </a:p>
          <a:p>
            <a:pPr marL="0" lvl="0" indent="0">
              <a:spcBef>
                <a:spcPts val="0"/>
              </a:spcBef>
              <a:buNone/>
            </a:pPr>
            <a:endParaRPr/>
          </a:p>
        </p:txBody>
      </p:sp>
      <p:pic>
        <p:nvPicPr>
          <p:cNvPr id="188" name="Shape 188"/>
          <p:cNvPicPr preferRelativeResize="0"/>
          <p:nvPr/>
        </p:nvPicPr>
        <p:blipFill rotWithShape="1">
          <a:blip r:embed="rId3">
            <a:alphaModFix/>
          </a:blip>
          <a:srcRect l="431" t="14682" r="65074" b="45816"/>
          <a:stretch/>
        </p:blipFill>
        <p:spPr>
          <a:xfrm>
            <a:off x="160775" y="1748425"/>
            <a:ext cx="4316050" cy="2780025"/>
          </a:xfrm>
          <a:prstGeom prst="rect">
            <a:avLst/>
          </a:prstGeom>
          <a:noFill/>
          <a:ln>
            <a:noFill/>
          </a:ln>
        </p:spPr>
      </p:pic>
      <p:pic>
        <p:nvPicPr>
          <p:cNvPr id="189" name="Shape 189"/>
          <p:cNvPicPr preferRelativeResize="0"/>
          <p:nvPr/>
        </p:nvPicPr>
        <p:blipFill rotWithShape="1">
          <a:blip r:embed="rId3">
            <a:alphaModFix/>
          </a:blip>
          <a:srcRect l="431" t="54229" r="65074" b="5222"/>
          <a:stretch/>
        </p:blipFill>
        <p:spPr>
          <a:xfrm>
            <a:off x="4674125" y="1748425"/>
            <a:ext cx="4316050" cy="285372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299100" y="1317300"/>
            <a:ext cx="3706500" cy="2508900"/>
          </a:xfrm>
          <a:prstGeom prst="rect">
            <a:avLst/>
          </a:prstGeom>
        </p:spPr>
        <p:txBody>
          <a:bodyPr wrap="square" lIns="91425" tIns="91425" rIns="91425" bIns="91425" anchor="t" anchorCtr="0">
            <a:noAutofit/>
          </a:bodyPr>
          <a:lstStyle/>
          <a:p>
            <a:pPr marL="0" lvl="0" indent="0">
              <a:spcBef>
                <a:spcPts val="0"/>
              </a:spcBef>
              <a:buNone/>
            </a:pPr>
            <a:r>
              <a:rPr lang="en"/>
              <a:t>Comparison:</a:t>
            </a:r>
          </a:p>
          <a:p>
            <a:pPr marL="0" lvl="0" indent="0">
              <a:spcBef>
                <a:spcPts val="0"/>
              </a:spcBef>
              <a:buNone/>
            </a:pPr>
            <a:r>
              <a:rPr lang="en"/>
              <a:t>Reduced vs Full </a:t>
            </a:r>
          </a:p>
          <a:p>
            <a:pPr marL="0" lvl="0" indent="0">
              <a:spcBef>
                <a:spcPts val="0"/>
              </a:spcBef>
              <a:buNone/>
            </a:pPr>
            <a:endParaRPr/>
          </a:p>
        </p:txBody>
      </p:sp>
      <p:sp>
        <p:nvSpPr>
          <p:cNvPr id="195" name="Shape 195"/>
          <p:cNvSpPr txBox="1">
            <a:spLocks noGrp="1"/>
          </p:cNvSpPr>
          <p:nvPr>
            <p:ph type="body" idx="1"/>
          </p:nvPr>
        </p:nvSpPr>
        <p:spPr>
          <a:xfrm>
            <a:off x="4657275" y="1178300"/>
            <a:ext cx="4166400" cy="2878800"/>
          </a:xfrm>
          <a:prstGeom prst="rect">
            <a:avLst/>
          </a:prstGeom>
        </p:spPr>
        <p:txBody>
          <a:bodyPr wrap="square" lIns="91425" tIns="91425" rIns="91425" bIns="91425" anchor="t" anchorCtr="0">
            <a:noAutofit/>
          </a:bodyPr>
          <a:lstStyle/>
          <a:p>
            <a:pPr marL="0" lvl="0" indent="0">
              <a:spcBef>
                <a:spcPts val="0"/>
              </a:spcBef>
              <a:buNone/>
            </a:pPr>
            <a:r>
              <a:rPr lang="en" sz="2400">
                <a:solidFill>
                  <a:srgbClr val="000000"/>
                </a:solidFill>
              </a:rPr>
              <a:t>Conclusion:</a:t>
            </a:r>
          </a:p>
          <a:p>
            <a:pPr marL="0" lvl="0" indent="0">
              <a:spcBef>
                <a:spcPts val="0"/>
              </a:spcBef>
              <a:buNone/>
            </a:pPr>
            <a:endParaRPr sz="2400">
              <a:solidFill>
                <a:srgbClr val="000000"/>
              </a:solidFill>
            </a:endParaRPr>
          </a:p>
          <a:p>
            <a:pPr marL="0" lvl="0" indent="0" rtl="0">
              <a:spcBef>
                <a:spcPts val="0"/>
              </a:spcBef>
              <a:buNone/>
            </a:pPr>
            <a:r>
              <a:rPr lang="en" sz="2400">
                <a:solidFill>
                  <a:srgbClr val="000000"/>
                </a:solidFill>
              </a:rPr>
              <a:t>So, we keep gender, kneeG, biiliacD in the model</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80575" y="990975"/>
            <a:ext cx="4203300" cy="2508900"/>
          </a:xfrm>
          <a:prstGeom prst="rect">
            <a:avLst/>
          </a:prstGeom>
        </p:spPr>
        <p:txBody>
          <a:bodyPr wrap="square" lIns="91425" tIns="91425" rIns="91425" bIns="91425" anchor="t" anchorCtr="0">
            <a:noAutofit/>
          </a:bodyPr>
          <a:lstStyle/>
          <a:p>
            <a:pPr marL="0" lvl="0" indent="0">
              <a:spcBef>
                <a:spcPts val="0"/>
              </a:spcBef>
              <a:buNone/>
            </a:pPr>
            <a:r>
              <a:rPr lang="en"/>
              <a:t>Group Presentation Allocation</a:t>
            </a:r>
          </a:p>
        </p:txBody>
      </p:sp>
      <p:sp>
        <p:nvSpPr>
          <p:cNvPr id="71" name="Shape 71"/>
          <p:cNvSpPr txBox="1">
            <a:spLocks noGrp="1"/>
          </p:cNvSpPr>
          <p:nvPr>
            <p:ph type="body" idx="1"/>
          </p:nvPr>
        </p:nvSpPr>
        <p:spPr>
          <a:xfrm>
            <a:off x="4449850" y="1166575"/>
            <a:ext cx="4547100" cy="2937600"/>
          </a:xfrm>
          <a:prstGeom prst="rect">
            <a:avLst/>
          </a:prstGeom>
        </p:spPr>
        <p:txBody>
          <a:bodyPr wrap="square" lIns="91425" tIns="91425" rIns="91425" bIns="91425" anchor="t" anchorCtr="0">
            <a:noAutofit/>
          </a:bodyPr>
          <a:lstStyle/>
          <a:p>
            <a:pPr marL="0" lvl="0" indent="0" algn="ctr">
              <a:spcBef>
                <a:spcPts val="0"/>
              </a:spcBef>
              <a:buNone/>
            </a:pPr>
            <a:r>
              <a:rPr lang="en">
                <a:solidFill>
                  <a:srgbClr val="000000"/>
                </a:solidFill>
                <a:latin typeface="Times New Roman"/>
                <a:ea typeface="Times New Roman"/>
                <a:cs typeface="Times New Roman"/>
                <a:sym typeface="Times New Roman"/>
              </a:rPr>
              <a:t>Data Selection (Yanxiang Zhu)</a:t>
            </a:r>
          </a:p>
          <a:p>
            <a:pPr marL="0" lvl="0" indent="0" algn="ctr" rtl="0">
              <a:spcBef>
                <a:spcPts val="0"/>
              </a:spcBef>
              <a:buNone/>
            </a:pPr>
            <a:r>
              <a:rPr lang="en">
                <a:solidFill>
                  <a:srgbClr val="000000"/>
                </a:solidFill>
                <a:latin typeface="Times New Roman"/>
                <a:ea typeface="Times New Roman"/>
                <a:cs typeface="Times New Roman"/>
                <a:sym typeface="Times New Roman"/>
              </a:rPr>
              <a:t>Outliers (Yifei Deng)</a:t>
            </a:r>
          </a:p>
          <a:p>
            <a:pPr marL="0" lvl="0" indent="0" algn="ctr" rtl="0">
              <a:spcBef>
                <a:spcPts val="0"/>
              </a:spcBef>
              <a:buNone/>
            </a:pPr>
            <a:r>
              <a:rPr lang="en">
                <a:solidFill>
                  <a:srgbClr val="000000"/>
                </a:solidFill>
                <a:latin typeface="Times New Roman"/>
                <a:ea typeface="Times New Roman"/>
                <a:cs typeface="Times New Roman"/>
                <a:sym typeface="Times New Roman"/>
              </a:rPr>
              <a:t>Backward Elimination (Yifei Deng)</a:t>
            </a:r>
          </a:p>
          <a:p>
            <a:pPr marL="0" lvl="0" indent="0" algn="ctr" rtl="0">
              <a:spcBef>
                <a:spcPts val="0"/>
              </a:spcBef>
              <a:buNone/>
            </a:pPr>
            <a:r>
              <a:rPr lang="en">
                <a:solidFill>
                  <a:srgbClr val="000000"/>
                </a:solidFill>
                <a:latin typeface="Times New Roman"/>
                <a:ea typeface="Times New Roman"/>
                <a:cs typeface="Times New Roman"/>
                <a:sym typeface="Times New Roman"/>
              </a:rPr>
              <a:t>Collinearity (Sichen Feng)</a:t>
            </a:r>
          </a:p>
          <a:p>
            <a:pPr marL="0" lvl="0" indent="0" algn="ctr">
              <a:spcBef>
                <a:spcPts val="0"/>
              </a:spcBef>
              <a:buNone/>
            </a:pPr>
            <a:r>
              <a:rPr lang="en">
                <a:solidFill>
                  <a:srgbClr val="000000"/>
                </a:solidFill>
                <a:latin typeface="Times New Roman"/>
                <a:ea typeface="Times New Roman"/>
                <a:cs typeface="Times New Roman"/>
                <a:sym typeface="Times New Roman"/>
              </a:rPr>
              <a:t>Reduce v.s. Full (Sichen Feng)</a:t>
            </a:r>
          </a:p>
          <a:p>
            <a:pPr marL="0" lvl="0" indent="0" algn="ctr">
              <a:spcBef>
                <a:spcPts val="0"/>
              </a:spcBef>
              <a:buNone/>
            </a:pPr>
            <a:r>
              <a:rPr lang="en">
                <a:solidFill>
                  <a:srgbClr val="000000"/>
                </a:solidFill>
                <a:latin typeface="Times New Roman"/>
                <a:ea typeface="Times New Roman"/>
                <a:cs typeface="Times New Roman"/>
                <a:sym typeface="Times New Roman"/>
              </a:rPr>
              <a:t>Adjusted R-square, Mallow’s Cp, AIC, BIC (Jiaqi Li)</a:t>
            </a:r>
          </a:p>
          <a:p>
            <a:pPr marL="0" lvl="0" indent="0" algn="ctr">
              <a:spcBef>
                <a:spcPts val="0"/>
              </a:spcBef>
              <a:buNone/>
            </a:pPr>
            <a:r>
              <a:rPr lang="en">
                <a:solidFill>
                  <a:srgbClr val="000000"/>
                </a:solidFill>
                <a:latin typeface="Times New Roman"/>
                <a:ea typeface="Times New Roman"/>
                <a:cs typeface="Times New Roman"/>
                <a:sym typeface="Times New Roman"/>
              </a:rPr>
              <a:t>Conclusion &amp; Summary (Changqing Su)</a:t>
            </a:r>
          </a:p>
          <a:p>
            <a:pPr marL="0" lvl="0" indent="0">
              <a:spcBef>
                <a:spcPts val="0"/>
              </a:spcBef>
              <a:buNone/>
            </a:pPr>
            <a:endParaRPr/>
          </a:p>
          <a:p>
            <a:pPr marL="0" lvl="0" indent="0">
              <a:spcBef>
                <a:spcPts val="0"/>
              </a:spcBef>
              <a:buNone/>
            </a:pPr>
            <a:endParaRPr/>
          </a:p>
          <a:p>
            <a:pPr marL="0" lvl="0" indent="0">
              <a:spcBef>
                <a:spcPts val="0"/>
              </a:spcBef>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278225" y="132475"/>
            <a:ext cx="8520600" cy="623700"/>
          </a:xfrm>
          <a:prstGeom prst="rect">
            <a:avLst/>
          </a:prstGeom>
        </p:spPr>
        <p:txBody>
          <a:bodyPr wrap="square" lIns="91425" tIns="91425" rIns="91425" bIns="91425" anchor="t" anchorCtr="0">
            <a:noAutofit/>
          </a:bodyPr>
          <a:lstStyle/>
          <a:p>
            <a:pPr marL="0" lvl="0" indent="0">
              <a:spcBef>
                <a:spcPts val="0"/>
              </a:spcBef>
              <a:buNone/>
            </a:pPr>
            <a:r>
              <a:rPr lang="en"/>
              <a:t>Model Selection:</a:t>
            </a:r>
          </a:p>
          <a:p>
            <a:pPr marL="0" lvl="0" indent="0">
              <a:spcBef>
                <a:spcPts val="0"/>
              </a:spcBef>
              <a:buNone/>
            </a:pPr>
            <a:r>
              <a:rPr lang="en"/>
              <a:t>Backward Elimination</a:t>
            </a:r>
          </a:p>
        </p:txBody>
      </p:sp>
      <p:sp>
        <p:nvSpPr>
          <p:cNvPr id="201" name="Shape 201"/>
          <p:cNvSpPr txBox="1"/>
          <p:nvPr/>
        </p:nvSpPr>
        <p:spPr>
          <a:xfrm>
            <a:off x="0" y="1574675"/>
            <a:ext cx="6812700" cy="509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800"/>
              <a:t>This model has 14 predictors and 15 betas:</a:t>
            </a:r>
          </a:p>
        </p:txBody>
      </p:sp>
      <p:pic>
        <p:nvPicPr>
          <p:cNvPr id="202" name="Shape 202"/>
          <p:cNvPicPr preferRelativeResize="0"/>
          <p:nvPr/>
        </p:nvPicPr>
        <p:blipFill rotWithShape="1">
          <a:blip r:embed="rId3">
            <a:alphaModFix/>
          </a:blip>
          <a:srcRect l="25652" t="73833" r="27958" b="17551"/>
          <a:stretch/>
        </p:blipFill>
        <p:spPr>
          <a:xfrm>
            <a:off x="0" y="3693325"/>
            <a:ext cx="9144000" cy="1061325"/>
          </a:xfrm>
          <a:prstGeom prst="rect">
            <a:avLst/>
          </a:prstGeom>
          <a:noFill/>
          <a:ln>
            <a:noFill/>
          </a:ln>
        </p:spPr>
      </p:pic>
      <p:sp>
        <p:nvSpPr>
          <p:cNvPr id="203" name="Shape 203"/>
          <p:cNvSpPr txBox="1"/>
          <p:nvPr/>
        </p:nvSpPr>
        <p:spPr>
          <a:xfrm>
            <a:off x="0" y="3084325"/>
            <a:ext cx="8997900" cy="509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800"/>
              <a:t>The estimated regression model:</a:t>
            </a:r>
          </a:p>
        </p:txBody>
      </p:sp>
      <p:pic>
        <p:nvPicPr>
          <p:cNvPr id="204" name="Shape 204"/>
          <p:cNvPicPr preferRelativeResize="0"/>
          <p:nvPr/>
        </p:nvPicPr>
        <p:blipFill rotWithShape="1">
          <a:blip r:embed="rId4">
            <a:alphaModFix/>
          </a:blip>
          <a:srcRect l="25961" t="80049" r="28250" b="14872"/>
          <a:stretch/>
        </p:blipFill>
        <p:spPr>
          <a:xfrm>
            <a:off x="0" y="2149350"/>
            <a:ext cx="8997902" cy="6237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154325" y="1317300"/>
            <a:ext cx="4166400" cy="2508900"/>
          </a:xfrm>
          <a:prstGeom prst="rect">
            <a:avLst/>
          </a:prstGeom>
        </p:spPr>
        <p:txBody>
          <a:bodyPr wrap="square" lIns="91425" tIns="91425" rIns="91425" bIns="91425" anchor="t" anchorCtr="0">
            <a:noAutofit/>
          </a:bodyPr>
          <a:lstStyle/>
          <a:p>
            <a:pPr marL="0" lvl="0" indent="0">
              <a:spcBef>
                <a:spcPts val="0"/>
              </a:spcBef>
              <a:buNone/>
            </a:pPr>
            <a:r>
              <a:rPr lang="en"/>
              <a:t>Model Selection:</a:t>
            </a:r>
          </a:p>
          <a:p>
            <a:pPr marL="457200" lvl="0" indent="-406400" rtl="0">
              <a:spcBef>
                <a:spcPts val="0"/>
              </a:spcBef>
              <a:spcAft>
                <a:spcPts val="0"/>
              </a:spcAft>
              <a:buSzPts val="2800"/>
              <a:buChar char="●"/>
            </a:pPr>
            <a:r>
              <a:rPr lang="en"/>
              <a:t>Adjusted R square</a:t>
            </a:r>
          </a:p>
          <a:p>
            <a:pPr marL="457200" lvl="0" indent="-406400" rtl="0">
              <a:spcBef>
                <a:spcPts val="0"/>
              </a:spcBef>
              <a:spcAft>
                <a:spcPts val="0"/>
              </a:spcAft>
              <a:buSzPts val="2800"/>
              <a:buChar char="●"/>
            </a:pPr>
            <a:r>
              <a:rPr lang="en"/>
              <a:t>Mallow’s Cp</a:t>
            </a:r>
          </a:p>
          <a:p>
            <a:pPr marL="457200" lvl="0" indent="-406400" rtl="0">
              <a:spcBef>
                <a:spcPts val="0"/>
              </a:spcBef>
              <a:spcAft>
                <a:spcPts val="0"/>
              </a:spcAft>
              <a:buSzPts val="2800"/>
              <a:buChar char="●"/>
            </a:pPr>
            <a:r>
              <a:rPr lang="en"/>
              <a:t>AIC</a:t>
            </a:r>
          </a:p>
          <a:p>
            <a:pPr marL="457200" lvl="0" indent="-406400" rtl="0">
              <a:spcBef>
                <a:spcPts val="0"/>
              </a:spcBef>
              <a:buSzPts val="2800"/>
              <a:buChar char="●"/>
            </a:pPr>
            <a:r>
              <a:rPr lang="en"/>
              <a:t>BIC</a:t>
            </a:r>
          </a:p>
        </p:txBody>
      </p:sp>
      <p:sp>
        <p:nvSpPr>
          <p:cNvPr id="210" name="Shape 210"/>
          <p:cNvSpPr txBox="1">
            <a:spLocks noGrp="1"/>
          </p:cNvSpPr>
          <p:nvPr>
            <p:ph type="body" idx="1"/>
          </p:nvPr>
        </p:nvSpPr>
        <p:spPr>
          <a:xfrm>
            <a:off x="4738450" y="1384800"/>
            <a:ext cx="4166400" cy="2373900"/>
          </a:xfrm>
          <a:prstGeom prst="rect">
            <a:avLst/>
          </a:prstGeom>
        </p:spPr>
        <p:txBody>
          <a:bodyPr wrap="square" lIns="91425" tIns="91425" rIns="91425" bIns="91425" anchor="t" anchorCtr="0">
            <a:noAutofit/>
          </a:bodyPr>
          <a:lstStyle/>
          <a:p>
            <a:pPr marL="0" lvl="0" indent="0">
              <a:spcBef>
                <a:spcPts val="0"/>
              </a:spcBef>
              <a:buNone/>
            </a:pPr>
            <a:r>
              <a:rPr lang="en" sz="2400">
                <a:solidFill>
                  <a:srgbClr val="000000"/>
                </a:solidFill>
              </a:rPr>
              <a:t>We want to try more methods in model selections  to see if there exist some other models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4416800" y="152400"/>
            <a:ext cx="4727210" cy="4838701"/>
          </a:xfrm>
          <a:prstGeom prst="rect">
            <a:avLst/>
          </a:prstGeom>
          <a:noFill/>
          <a:ln>
            <a:noFill/>
          </a:ln>
        </p:spPr>
      </p:pic>
      <p:sp>
        <p:nvSpPr>
          <p:cNvPr id="216" name="Shape 216"/>
          <p:cNvSpPr txBox="1">
            <a:spLocks noGrp="1"/>
          </p:cNvSpPr>
          <p:nvPr>
            <p:ph type="title"/>
          </p:nvPr>
        </p:nvSpPr>
        <p:spPr>
          <a:xfrm>
            <a:off x="154325" y="1317300"/>
            <a:ext cx="4166400" cy="2508900"/>
          </a:xfrm>
          <a:prstGeom prst="rect">
            <a:avLst/>
          </a:prstGeom>
        </p:spPr>
        <p:txBody>
          <a:bodyPr wrap="square" lIns="91425" tIns="91425" rIns="91425" bIns="91425" anchor="t" anchorCtr="0">
            <a:noAutofit/>
          </a:bodyPr>
          <a:lstStyle/>
          <a:p>
            <a:pPr marL="0" lvl="0" indent="0" rtl="0">
              <a:spcBef>
                <a:spcPts val="0"/>
              </a:spcBef>
              <a:buNone/>
            </a:pPr>
            <a:r>
              <a:rPr lang="en"/>
              <a:t>Model Selection:</a:t>
            </a:r>
          </a:p>
          <a:p>
            <a:pPr marL="457200" lvl="0" indent="-406400" rtl="0">
              <a:spcBef>
                <a:spcPts val="0"/>
              </a:spcBef>
              <a:spcAft>
                <a:spcPts val="0"/>
              </a:spcAft>
              <a:buSzPts val="2800"/>
              <a:buChar char="●"/>
            </a:pPr>
            <a:r>
              <a:rPr lang="en"/>
              <a:t>Adjusted R square</a:t>
            </a:r>
          </a:p>
          <a:p>
            <a:pPr marL="457200" lvl="0" indent="-406400" rtl="0">
              <a:spcBef>
                <a:spcPts val="0"/>
              </a:spcBef>
              <a:spcAft>
                <a:spcPts val="0"/>
              </a:spcAft>
              <a:buSzPts val="2800"/>
              <a:buChar char="●"/>
            </a:pPr>
            <a:r>
              <a:rPr lang="en"/>
              <a:t>Mallow’s Cp</a:t>
            </a:r>
          </a:p>
          <a:p>
            <a:pPr marL="457200" lvl="0" indent="-406400" rtl="0">
              <a:spcBef>
                <a:spcPts val="0"/>
              </a:spcBef>
              <a:spcAft>
                <a:spcPts val="0"/>
              </a:spcAft>
              <a:buSzPts val="2800"/>
              <a:buChar char="●"/>
            </a:pPr>
            <a:r>
              <a:rPr lang="en"/>
              <a:t>AIC</a:t>
            </a:r>
          </a:p>
          <a:p>
            <a:pPr marL="457200" lvl="0" indent="-406400" rtl="0">
              <a:spcBef>
                <a:spcPts val="0"/>
              </a:spcBef>
              <a:buSzPts val="2800"/>
              <a:buChar char="●"/>
            </a:pPr>
            <a:r>
              <a:rPr lang="en"/>
              <a:t>BIC</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25" y="132475"/>
            <a:ext cx="8520600" cy="623700"/>
          </a:xfrm>
          <a:prstGeom prst="rect">
            <a:avLst/>
          </a:prstGeom>
        </p:spPr>
        <p:txBody>
          <a:bodyPr wrap="square" lIns="91425" tIns="91425" rIns="91425" bIns="91425" anchor="t" anchorCtr="0">
            <a:noAutofit/>
          </a:bodyPr>
          <a:lstStyle/>
          <a:p>
            <a:pPr marL="0" lvl="0" indent="0">
              <a:spcBef>
                <a:spcPts val="0"/>
              </a:spcBef>
              <a:buNone/>
            </a:pPr>
            <a:r>
              <a:rPr lang="en"/>
              <a:t>Model Selection:</a:t>
            </a:r>
          </a:p>
          <a:p>
            <a:pPr marL="0" lvl="0" indent="0">
              <a:spcBef>
                <a:spcPts val="0"/>
              </a:spcBef>
              <a:buNone/>
            </a:pPr>
            <a:r>
              <a:rPr lang="en"/>
              <a:t>Details</a:t>
            </a:r>
          </a:p>
        </p:txBody>
      </p:sp>
      <p:pic>
        <p:nvPicPr>
          <p:cNvPr id="222" name="Shape 222"/>
          <p:cNvPicPr preferRelativeResize="0"/>
          <p:nvPr/>
        </p:nvPicPr>
        <p:blipFill rotWithShape="1">
          <a:blip r:embed="rId3">
            <a:alphaModFix/>
          </a:blip>
          <a:srcRect l="550" t="49394" r="42146" b="7522"/>
          <a:stretch/>
        </p:blipFill>
        <p:spPr>
          <a:xfrm>
            <a:off x="762000" y="1299575"/>
            <a:ext cx="7560077" cy="3197375"/>
          </a:xfrm>
          <a:prstGeom prst="rect">
            <a:avLst/>
          </a:prstGeom>
          <a:noFill/>
          <a:ln>
            <a:noFill/>
          </a:ln>
        </p:spPr>
      </p:pic>
      <p:sp>
        <p:nvSpPr>
          <p:cNvPr id="223" name="Shape 223"/>
          <p:cNvSpPr txBox="1"/>
          <p:nvPr/>
        </p:nvSpPr>
        <p:spPr>
          <a:xfrm>
            <a:off x="25" y="4496950"/>
            <a:ext cx="9144000" cy="677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600"/>
              <a:t>Remark:</a:t>
            </a:r>
          </a:p>
          <a:p>
            <a:pPr marL="0" lvl="0" indent="0" rtl="0">
              <a:spcBef>
                <a:spcPts val="0"/>
              </a:spcBef>
              <a:buNone/>
            </a:pPr>
            <a:r>
              <a:rPr lang="en" sz="1300"/>
              <a:t>For Mallow’s Cp, since we want a model with small p and with Cp close to p, then we choose p = 15. (i.e. 14 predictors)</a:t>
            </a:r>
          </a:p>
        </p:txBody>
      </p:sp>
      <p:sp>
        <p:nvSpPr>
          <p:cNvPr id="224" name="Shape 224"/>
          <p:cNvSpPr/>
          <p:nvPr/>
        </p:nvSpPr>
        <p:spPr>
          <a:xfrm>
            <a:off x="4106425" y="1701525"/>
            <a:ext cx="569400" cy="1140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5" name="Shape 225"/>
          <p:cNvSpPr/>
          <p:nvPr/>
        </p:nvSpPr>
        <p:spPr>
          <a:xfrm>
            <a:off x="2302750" y="2731475"/>
            <a:ext cx="569400" cy="1140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6" name="Shape 226"/>
          <p:cNvSpPr/>
          <p:nvPr/>
        </p:nvSpPr>
        <p:spPr>
          <a:xfrm>
            <a:off x="2133600" y="3654250"/>
            <a:ext cx="569400" cy="1140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7" name="Shape 227"/>
          <p:cNvSpPr/>
          <p:nvPr/>
        </p:nvSpPr>
        <p:spPr>
          <a:xfrm>
            <a:off x="7102525" y="4268875"/>
            <a:ext cx="569400" cy="1140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p:nvPr/>
        </p:nvSpPr>
        <p:spPr>
          <a:xfrm>
            <a:off x="424250" y="181800"/>
            <a:ext cx="8355300" cy="2075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000" dirty="0">
                <a:latin typeface="Merriweather"/>
                <a:ea typeface="Merriweather"/>
                <a:cs typeface="Merriweather"/>
                <a:sym typeface="Merriweather"/>
              </a:rPr>
              <a:t>Model Selection:</a:t>
            </a:r>
          </a:p>
          <a:p>
            <a:pPr marL="457200" lvl="0" indent="-381000" rtl="0">
              <a:spcBef>
                <a:spcPts val="0"/>
              </a:spcBef>
              <a:buClr>
                <a:srgbClr val="000000"/>
              </a:buClr>
              <a:buSzPts val="2400"/>
              <a:buFont typeface="Merriweather"/>
              <a:buChar char="●"/>
            </a:pPr>
            <a:r>
              <a:rPr lang="en" sz="2000" dirty="0">
                <a:latin typeface="Merriweather"/>
                <a:ea typeface="Merriweather"/>
                <a:cs typeface="Merriweather"/>
                <a:sym typeface="Merriweather"/>
              </a:rPr>
              <a:t>Adjusted R square:      		 </a:t>
            </a:r>
            <a:r>
              <a:rPr lang="en" sz="2000" dirty="0" smtClean="0">
                <a:latin typeface="Merriweather"/>
                <a:ea typeface="Merriweather"/>
                <a:cs typeface="Merriweather"/>
                <a:sym typeface="Merriweather"/>
              </a:rPr>
              <a:t>	17 </a:t>
            </a:r>
            <a:r>
              <a:rPr lang="en" sz="2000" dirty="0">
                <a:latin typeface="Merriweather"/>
                <a:ea typeface="Merriweather"/>
                <a:cs typeface="Merriweather"/>
                <a:sym typeface="Merriweather"/>
              </a:rPr>
              <a:t>predictors </a:t>
            </a:r>
          </a:p>
          <a:p>
            <a:pPr marL="457200" lvl="0" indent="-381000" rtl="0">
              <a:spcBef>
                <a:spcPts val="0"/>
              </a:spcBef>
              <a:buClr>
                <a:srgbClr val="000000"/>
              </a:buClr>
              <a:buSzPts val="2400"/>
              <a:buFont typeface="Merriweather"/>
              <a:buChar char="●"/>
            </a:pPr>
            <a:r>
              <a:rPr lang="en" sz="2000" dirty="0">
                <a:latin typeface="Merriweather"/>
                <a:ea typeface="Merriweather"/>
                <a:cs typeface="Merriweather"/>
                <a:sym typeface="Merriweather"/>
              </a:rPr>
              <a:t>Mallow’s Cp: 			 </a:t>
            </a:r>
            <a:r>
              <a:rPr lang="en" sz="2000" dirty="0">
                <a:latin typeface="Merriweather"/>
                <a:ea typeface="Merriweather"/>
                <a:cs typeface="Merriweather"/>
                <a:sym typeface="Merriweather"/>
              </a:rPr>
              <a:t>	</a:t>
            </a:r>
            <a:r>
              <a:rPr lang="en" sz="2000" dirty="0" smtClean="0">
                <a:latin typeface="Merriweather"/>
                <a:ea typeface="Merriweather"/>
                <a:cs typeface="Merriweather"/>
                <a:sym typeface="Merriweather"/>
              </a:rPr>
              <a:t>14 </a:t>
            </a:r>
            <a:r>
              <a:rPr lang="en" sz="2000" dirty="0">
                <a:latin typeface="Merriweather"/>
                <a:ea typeface="Merriweather"/>
                <a:cs typeface="Merriweather"/>
                <a:sym typeface="Merriweather"/>
              </a:rPr>
              <a:t>predictors</a:t>
            </a:r>
          </a:p>
          <a:p>
            <a:pPr marL="457200" lvl="0" indent="-381000" rtl="0">
              <a:spcBef>
                <a:spcPts val="0"/>
              </a:spcBef>
              <a:buClr>
                <a:srgbClr val="000000"/>
              </a:buClr>
              <a:buSzPts val="2400"/>
              <a:buFont typeface="Merriweather"/>
              <a:buChar char="●"/>
            </a:pPr>
            <a:r>
              <a:rPr lang="en" sz="2000" dirty="0">
                <a:latin typeface="Merriweather"/>
                <a:ea typeface="Merriweather"/>
                <a:cs typeface="Merriweather"/>
                <a:sym typeface="Merriweather"/>
              </a:rPr>
              <a:t>AIC: 					</a:t>
            </a:r>
            <a:r>
              <a:rPr lang="en" sz="2000" dirty="0" smtClean="0">
                <a:latin typeface="Merriweather"/>
                <a:ea typeface="Merriweather"/>
                <a:cs typeface="Merriweather"/>
                <a:sym typeface="Merriweather"/>
              </a:rPr>
              <a:t>16 </a:t>
            </a:r>
            <a:r>
              <a:rPr lang="en" sz="2000" dirty="0">
                <a:latin typeface="Merriweather"/>
                <a:ea typeface="Merriweather"/>
                <a:cs typeface="Merriweather"/>
                <a:sym typeface="Merriweather"/>
              </a:rPr>
              <a:t>predictors</a:t>
            </a:r>
          </a:p>
          <a:p>
            <a:pPr marL="457200" lvl="0" indent="-381000" rtl="0">
              <a:spcBef>
                <a:spcPts val="0"/>
              </a:spcBef>
              <a:buClr>
                <a:srgbClr val="000000"/>
              </a:buClr>
              <a:buSzPts val="2400"/>
              <a:buFont typeface="Merriweather"/>
              <a:buChar char="●"/>
            </a:pPr>
            <a:r>
              <a:rPr lang="en" sz="2000" dirty="0">
                <a:latin typeface="Merriweather"/>
                <a:ea typeface="Merriweather"/>
                <a:cs typeface="Merriweather"/>
                <a:sym typeface="Merriweather"/>
              </a:rPr>
              <a:t>BIC: 				</a:t>
            </a:r>
            <a:r>
              <a:rPr lang="en" sz="2000" dirty="0">
                <a:latin typeface="Merriweather"/>
                <a:ea typeface="Merriweather"/>
                <a:cs typeface="Merriweather"/>
                <a:sym typeface="Merriweather"/>
              </a:rPr>
              <a:t> </a:t>
            </a:r>
            <a:r>
              <a:rPr lang="en" sz="2000" dirty="0">
                <a:latin typeface="Merriweather"/>
                <a:ea typeface="Merriweather"/>
                <a:cs typeface="Merriweather"/>
                <a:sym typeface="Merriweather"/>
              </a:rPr>
              <a:t>	</a:t>
            </a:r>
            <a:r>
              <a:rPr lang="en" sz="2000" dirty="0" smtClean="0">
                <a:latin typeface="Merriweather"/>
                <a:ea typeface="Merriweather"/>
                <a:cs typeface="Merriweather"/>
                <a:sym typeface="Merriweather"/>
              </a:rPr>
              <a:t>12 </a:t>
            </a:r>
            <a:r>
              <a:rPr lang="en" sz="2000" dirty="0">
                <a:latin typeface="Merriweather"/>
                <a:ea typeface="Merriweather"/>
                <a:cs typeface="Merriweather"/>
                <a:sym typeface="Merriweather"/>
              </a:rPr>
              <a:t>predictors</a:t>
            </a:r>
          </a:p>
        </p:txBody>
      </p:sp>
      <p:pic>
        <p:nvPicPr>
          <p:cNvPr id="233" name="Shape 233"/>
          <p:cNvPicPr preferRelativeResize="0"/>
          <p:nvPr/>
        </p:nvPicPr>
        <p:blipFill rotWithShape="1">
          <a:blip r:embed="rId3">
            <a:alphaModFix/>
          </a:blip>
          <a:srcRect l="471" t="57041" r="10520" b="6718"/>
          <a:stretch/>
        </p:blipFill>
        <p:spPr>
          <a:xfrm>
            <a:off x="29900" y="2371400"/>
            <a:ext cx="9144000" cy="2639374"/>
          </a:xfrm>
          <a:prstGeom prst="rect">
            <a:avLst/>
          </a:prstGeom>
          <a:noFill/>
          <a:ln>
            <a:noFill/>
          </a:ln>
        </p:spPr>
      </p:pic>
      <p:sp>
        <p:nvSpPr>
          <p:cNvPr id="234" name="Shape 234"/>
          <p:cNvSpPr/>
          <p:nvPr/>
        </p:nvSpPr>
        <p:spPr>
          <a:xfrm>
            <a:off x="50025" y="4199825"/>
            <a:ext cx="9053100" cy="834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5" name="Shape 235"/>
          <p:cNvSpPr/>
          <p:nvPr/>
        </p:nvSpPr>
        <p:spPr>
          <a:xfrm>
            <a:off x="45450" y="3893725"/>
            <a:ext cx="9053100" cy="834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6" name="Shape 236"/>
          <p:cNvSpPr/>
          <p:nvPr/>
        </p:nvSpPr>
        <p:spPr>
          <a:xfrm>
            <a:off x="50025" y="3688325"/>
            <a:ext cx="9053100" cy="834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7" name="Shape 237"/>
          <p:cNvSpPr/>
          <p:nvPr/>
        </p:nvSpPr>
        <p:spPr>
          <a:xfrm>
            <a:off x="58350" y="4099800"/>
            <a:ext cx="9053100" cy="834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11700" y="331500"/>
            <a:ext cx="8520600" cy="623700"/>
          </a:xfrm>
          <a:prstGeom prst="rect">
            <a:avLst/>
          </a:prstGeom>
        </p:spPr>
        <p:txBody>
          <a:bodyPr wrap="square" lIns="91425" tIns="91425" rIns="91425" bIns="91425" anchor="t" anchorCtr="0">
            <a:noAutofit/>
          </a:bodyPr>
          <a:lstStyle/>
          <a:p>
            <a:pPr marL="0" lvl="0" indent="0" rtl="0">
              <a:spcBef>
                <a:spcPts val="0"/>
              </a:spcBef>
              <a:buNone/>
            </a:pPr>
            <a:r>
              <a:rPr lang="en"/>
              <a:t>Model Selection:</a:t>
            </a:r>
          </a:p>
        </p:txBody>
      </p:sp>
      <p:pic>
        <p:nvPicPr>
          <p:cNvPr id="243" name="Shape 243"/>
          <p:cNvPicPr preferRelativeResize="0"/>
          <p:nvPr/>
        </p:nvPicPr>
        <p:blipFill rotWithShape="1">
          <a:blip r:embed="rId3">
            <a:alphaModFix/>
          </a:blip>
          <a:srcRect l="26289" t="37864" r="29490" b="43350"/>
          <a:stretch/>
        </p:blipFill>
        <p:spPr>
          <a:xfrm>
            <a:off x="0" y="1963979"/>
            <a:ext cx="9144000" cy="2427597"/>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Shape 248"/>
          <p:cNvPicPr preferRelativeResize="0"/>
          <p:nvPr/>
        </p:nvPicPr>
        <p:blipFill rotWithShape="1">
          <a:blip r:embed="rId3">
            <a:alphaModFix/>
          </a:blip>
          <a:srcRect l="26217" t="33629" r="27173" b="42674"/>
          <a:stretch/>
        </p:blipFill>
        <p:spPr>
          <a:xfrm>
            <a:off x="58350" y="1615577"/>
            <a:ext cx="9051077" cy="2876001"/>
          </a:xfrm>
          <a:prstGeom prst="rect">
            <a:avLst/>
          </a:prstGeom>
          <a:noFill/>
          <a:ln>
            <a:noFill/>
          </a:ln>
        </p:spPr>
      </p:pic>
      <p:sp>
        <p:nvSpPr>
          <p:cNvPr id="249" name="Shape 249"/>
          <p:cNvSpPr txBox="1">
            <a:spLocks noGrp="1"/>
          </p:cNvSpPr>
          <p:nvPr>
            <p:ph type="title"/>
          </p:nvPr>
        </p:nvSpPr>
        <p:spPr>
          <a:xfrm>
            <a:off x="311700" y="331500"/>
            <a:ext cx="8520600" cy="623700"/>
          </a:xfrm>
          <a:prstGeom prst="rect">
            <a:avLst/>
          </a:prstGeom>
        </p:spPr>
        <p:txBody>
          <a:bodyPr wrap="square" lIns="91425" tIns="91425" rIns="91425" bIns="91425" anchor="t" anchorCtr="0">
            <a:noAutofit/>
          </a:bodyPr>
          <a:lstStyle/>
          <a:p>
            <a:pPr marL="0" lvl="0" indent="0" rtl="0">
              <a:spcBef>
                <a:spcPts val="0"/>
              </a:spcBef>
              <a:buNone/>
            </a:pPr>
            <a:r>
              <a:rPr lang="en"/>
              <a:t>Model Selection: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05025" y="1585275"/>
            <a:ext cx="3706500" cy="2508900"/>
          </a:xfrm>
          <a:prstGeom prst="rect">
            <a:avLst/>
          </a:prstGeom>
        </p:spPr>
        <p:txBody>
          <a:bodyPr wrap="square" lIns="91425" tIns="91425" rIns="91425" bIns="91425" anchor="t" anchorCtr="0">
            <a:noAutofit/>
          </a:bodyPr>
          <a:lstStyle/>
          <a:p>
            <a:pPr marL="0" lvl="0" indent="0" algn="ctr" rtl="0">
              <a:spcBef>
                <a:spcPts val="0"/>
              </a:spcBef>
              <a:buNone/>
            </a:pPr>
            <a:r>
              <a:rPr lang="en"/>
              <a:t>Summary</a:t>
            </a:r>
          </a:p>
        </p:txBody>
      </p:sp>
      <p:sp>
        <p:nvSpPr>
          <p:cNvPr id="255" name="Shape 255"/>
          <p:cNvSpPr txBox="1">
            <a:spLocks noGrp="1"/>
          </p:cNvSpPr>
          <p:nvPr>
            <p:ph type="body" idx="1"/>
          </p:nvPr>
        </p:nvSpPr>
        <p:spPr>
          <a:xfrm>
            <a:off x="4673125" y="1585275"/>
            <a:ext cx="4166400" cy="1826700"/>
          </a:xfrm>
          <a:prstGeom prst="rect">
            <a:avLst/>
          </a:prstGeom>
        </p:spPr>
        <p:txBody>
          <a:bodyPr wrap="square" lIns="91425" tIns="91425" rIns="91425" bIns="91425" anchor="t" anchorCtr="0">
            <a:noAutofit/>
          </a:bodyPr>
          <a:lstStyle/>
          <a:p>
            <a:pPr marL="0" lvl="0" indent="0">
              <a:spcBef>
                <a:spcPts val="0"/>
              </a:spcBef>
              <a:buNone/>
            </a:pPr>
            <a:r>
              <a:rPr lang="en" sz="2400">
                <a:solidFill>
                  <a:srgbClr val="000000"/>
                </a:solidFill>
              </a:rPr>
              <a:t>According the analysis report, we experienced many questions about how to make our models better.</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11725" y="500925"/>
            <a:ext cx="8520600" cy="623700"/>
          </a:xfrm>
          <a:prstGeom prst="rect">
            <a:avLst/>
          </a:prstGeom>
        </p:spPr>
        <p:txBody>
          <a:bodyPr wrap="square" lIns="91425" tIns="91425" rIns="91425" bIns="91425" anchor="t" anchorCtr="0">
            <a:noAutofit/>
          </a:bodyPr>
          <a:lstStyle/>
          <a:p>
            <a:pPr marL="0" lvl="0" indent="0">
              <a:spcBef>
                <a:spcPts val="0"/>
              </a:spcBef>
              <a:buNone/>
            </a:pPr>
            <a:r>
              <a:rPr lang="en"/>
              <a:t>Questions &amp; Answers</a:t>
            </a:r>
          </a:p>
        </p:txBody>
      </p:sp>
      <p:sp>
        <p:nvSpPr>
          <p:cNvPr id="261" name="Shape 261"/>
          <p:cNvSpPr txBox="1"/>
          <p:nvPr/>
        </p:nvSpPr>
        <p:spPr>
          <a:xfrm>
            <a:off x="311725" y="1303600"/>
            <a:ext cx="8520600" cy="3747900"/>
          </a:xfrm>
          <a:prstGeom prst="rect">
            <a:avLst/>
          </a:prstGeom>
          <a:noFill/>
          <a:ln>
            <a:noFill/>
          </a:ln>
        </p:spPr>
        <p:txBody>
          <a:bodyPr wrap="square" lIns="91425" tIns="91425" rIns="91425" bIns="91425" anchor="t" anchorCtr="0">
            <a:noAutofit/>
          </a:bodyPr>
          <a:lstStyle/>
          <a:p>
            <a:pPr marL="457200" lvl="0" indent="-317500" rtl="0">
              <a:spcBef>
                <a:spcPts val="0"/>
              </a:spcBef>
              <a:buSzPts val="1400"/>
              <a:buAutoNum type="arabicPeriod"/>
            </a:pPr>
            <a:r>
              <a:rPr lang="en" b="1" dirty="0"/>
              <a:t>Do there exist any unusual data (outliers)?</a:t>
            </a:r>
          </a:p>
          <a:p>
            <a:pPr marL="457200" lvl="0" indent="0" rtl="0">
              <a:spcBef>
                <a:spcPts val="0"/>
              </a:spcBef>
              <a:buNone/>
            </a:pPr>
            <a:r>
              <a:rPr lang="en" dirty="0"/>
              <a:t>Yes. We found 3 outliers and removed them from the data set by using leverage plot, studentized    residual plot, and cook’s distance plot. </a:t>
            </a:r>
          </a:p>
          <a:p>
            <a:pPr marL="457200" lvl="0" indent="0" rtl="0">
              <a:spcBef>
                <a:spcPts val="0"/>
              </a:spcBef>
              <a:buNone/>
            </a:pPr>
            <a:endParaRPr dirty="0"/>
          </a:p>
          <a:p>
            <a:pPr marL="0" lvl="0" indent="0" rtl="0">
              <a:spcBef>
                <a:spcPts val="0"/>
              </a:spcBef>
              <a:buNone/>
            </a:pPr>
            <a:r>
              <a:rPr lang="en" dirty="0"/>
              <a:t> 2.     </a:t>
            </a:r>
            <a:r>
              <a:rPr lang="en" b="1" dirty="0"/>
              <a:t>How to we choose predictors?</a:t>
            </a:r>
          </a:p>
          <a:p>
            <a:pPr marL="457200" lvl="0" indent="0" rtl="0">
              <a:spcBef>
                <a:spcPts val="0"/>
              </a:spcBef>
              <a:buNone/>
            </a:pPr>
            <a:r>
              <a:rPr lang="en" dirty="0"/>
              <a:t>Firstly, we used backward elimination to obtain an acceptable model with 15 predictors. We also used square root transformation to make the model more reliable.</a:t>
            </a:r>
          </a:p>
          <a:p>
            <a:pPr marL="0" lvl="0" indent="0" rtl="0">
              <a:spcBef>
                <a:spcPts val="0"/>
              </a:spcBef>
              <a:buNone/>
            </a:pPr>
            <a:endParaRPr dirty="0"/>
          </a:p>
          <a:p>
            <a:pPr marL="0" lvl="0" indent="0" rtl="0">
              <a:spcBef>
                <a:spcPts val="0"/>
              </a:spcBef>
              <a:buNone/>
            </a:pPr>
            <a:r>
              <a:rPr lang="en" dirty="0"/>
              <a:t>3.      </a:t>
            </a:r>
            <a:r>
              <a:rPr lang="en" b="1" dirty="0"/>
              <a:t>Does there exist collinearity that has large influence?</a:t>
            </a:r>
          </a:p>
          <a:p>
            <a:pPr marL="457200" lvl="0" indent="0" rtl="0">
              <a:spcBef>
                <a:spcPts val="0"/>
              </a:spcBef>
              <a:buNone/>
            </a:pPr>
            <a:r>
              <a:rPr lang="en" dirty="0"/>
              <a:t>Yes. One predictor (ChestG) has large variance inflation factor (VIF). That means chest girth has variance that is heavily affected by the collinearity.  </a:t>
            </a:r>
          </a:p>
          <a:p>
            <a:pPr marL="0" lvl="0" indent="0" rtl="0">
              <a:spcBef>
                <a:spcPts val="0"/>
              </a:spcBef>
              <a:buNone/>
            </a:pPr>
            <a:endParaRPr dirty="0"/>
          </a:p>
          <a:p>
            <a:pPr marL="0" lvl="0" indent="0" rtl="0">
              <a:spcBef>
                <a:spcPts val="0"/>
              </a:spcBef>
              <a:buNone/>
            </a:pPr>
            <a:r>
              <a:rPr lang="en" dirty="0"/>
              <a:t>4. </a:t>
            </a:r>
            <a:r>
              <a:rPr lang="en" dirty="0"/>
              <a:t> </a:t>
            </a:r>
            <a:r>
              <a:rPr lang="en" dirty="0" smtClean="0"/>
              <a:t>    </a:t>
            </a:r>
            <a:r>
              <a:rPr lang="en" b="1" dirty="0" smtClean="0"/>
              <a:t>Do </a:t>
            </a:r>
            <a:r>
              <a:rPr lang="en" b="1" dirty="0"/>
              <a:t>there exist any other models which is good</a:t>
            </a:r>
            <a:r>
              <a:rPr lang="en" b="1" dirty="0" smtClean="0"/>
              <a:t>?</a:t>
            </a:r>
            <a:endParaRPr b="1" dirty="0"/>
          </a:p>
          <a:p>
            <a:pPr marL="457200" lvl="0" indent="0" rtl="0">
              <a:spcBef>
                <a:spcPts val="0"/>
              </a:spcBef>
              <a:buNone/>
            </a:pPr>
            <a:r>
              <a:rPr lang="en" dirty="0"/>
              <a:t>Yes. We tried adjust adjusted R-square, Mallow’s Cp, AIC, BIC. We found 4 different models that each has 17, 14, 16, 12 predictors.  </a:t>
            </a:r>
          </a:p>
          <a:p>
            <a:pPr marL="0" lvl="0" indent="0" rtl="0">
              <a:spcBef>
                <a:spcPts val="0"/>
              </a:spcBef>
              <a:buNone/>
            </a:pPr>
            <a:endParaRP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p:nvPr/>
        </p:nvSpPr>
        <p:spPr>
          <a:xfrm>
            <a:off x="368450" y="1359875"/>
            <a:ext cx="8058600" cy="3783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b="1"/>
              <a:t>Adjusted R-square, Mallow’s Cp, AIC, BIC:</a:t>
            </a:r>
          </a:p>
          <a:p>
            <a:pPr marL="457200" lvl="0" indent="-317500" rtl="0">
              <a:spcBef>
                <a:spcPts val="0"/>
              </a:spcBef>
              <a:buSzPts val="1400"/>
              <a:buChar char="●"/>
            </a:pPr>
            <a:r>
              <a:rPr lang="en"/>
              <a:t>If we want to get a simpler model, we want to choose model selected by BIC, which has </a:t>
            </a:r>
            <a:r>
              <a:rPr lang="en" u="sng"/>
              <a:t>12 predictors</a:t>
            </a:r>
            <a:r>
              <a:rPr lang="en"/>
              <a:t> and 13 betas:</a:t>
            </a:r>
          </a:p>
          <a:p>
            <a:pPr marL="0" lvl="0" indent="0" rtl="0">
              <a:spcBef>
                <a:spcPts val="0"/>
              </a:spcBef>
              <a:buNone/>
            </a:pPr>
            <a:r>
              <a:rPr lang="en"/>
              <a:t>	</a:t>
            </a:r>
          </a:p>
          <a:p>
            <a:pPr marL="0" lvl="0" indent="0" rtl="0">
              <a:spcBef>
                <a:spcPts val="0"/>
              </a:spcBef>
              <a:buNone/>
            </a:pPr>
            <a:endParaRPr/>
          </a:p>
          <a:p>
            <a:pPr marL="0" lvl="0" indent="0" rtl="0">
              <a:spcBef>
                <a:spcPts val="0"/>
              </a:spcBef>
              <a:buNone/>
            </a:pPr>
            <a:endParaRPr/>
          </a:p>
          <a:p>
            <a:pPr marL="457200" lvl="0" indent="-317500" rtl="0">
              <a:spcBef>
                <a:spcPts val="0"/>
              </a:spcBef>
              <a:buSzPts val="1400"/>
              <a:buChar char="●"/>
            </a:pPr>
            <a:r>
              <a:rPr lang="en"/>
              <a:t>If we want to get a more useful model, we want to choose model selected by Adjusted R-square, which has </a:t>
            </a:r>
            <a:r>
              <a:rPr lang="en" u="sng"/>
              <a:t>17 predictors</a:t>
            </a:r>
            <a:r>
              <a:rPr lang="en"/>
              <a:t> and 18 betas:</a:t>
            </a: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r>
              <a:rPr lang="en" b="1"/>
              <a:t>Backward Selection:</a:t>
            </a:r>
          </a:p>
          <a:p>
            <a:pPr marL="457200" lvl="0" indent="-317500" rtl="0">
              <a:spcBef>
                <a:spcPts val="0"/>
              </a:spcBef>
              <a:buSzPts val="1400"/>
              <a:buChar char="●"/>
            </a:pPr>
            <a:r>
              <a:rPr lang="en"/>
              <a:t>This model has </a:t>
            </a:r>
            <a:r>
              <a:rPr lang="en" u="sng"/>
              <a:t>14 predictors</a:t>
            </a:r>
            <a:r>
              <a:rPr lang="en"/>
              <a:t> and 15 betas:</a:t>
            </a:r>
          </a:p>
          <a:p>
            <a:pPr marL="0" lvl="0" indent="0" rtl="0">
              <a:spcBef>
                <a:spcPts val="0"/>
              </a:spcBef>
              <a:buNone/>
            </a:pPr>
            <a:endParaRPr/>
          </a:p>
        </p:txBody>
      </p:sp>
      <p:sp>
        <p:nvSpPr>
          <p:cNvPr id="267" name="Shape 267"/>
          <p:cNvSpPr txBox="1">
            <a:spLocks noGrp="1"/>
          </p:cNvSpPr>
          <p:nvPr>
            <p:ph type="title"/>
          </p:nvPr>
        </p:nvSpPr>
        <p:spPr>
          <a:xfrm>
            <a:off x="311700" y="330050"/>
            <a:ext cx="8520600" cy="623700"/>
          </a:xfrm>
          <a:prstGeom prst="rect">
            <a:avLst/>
          </a:prstGeom>
        </p:spPr>
        <p:txBody>
          <a:bodyPr wrap="square" lIns="91425" tIns="91425" rIns="91425" bIns="91425" anchor="t" anchorCtr="0">
            <a:noAutofit/>
          </a:bodyPr>
          <a:lstStyle/>
          <a:p>
            <a:pPr marL="0" lvl="0" indent="0" rtl="0">
              <a:spcBef>
                <a:spcPts val="0"/>
              </a:spcBef>
              <a:buNone/>
            </a:pPr>
            <a:r>
              <a:rPr lang="en"/>
              <a:t>Conclusion:</a:t>
            </a:r>
          </a:p>
          <a:p>
            <a:pPr marL="0" lvl="0" indent="0" rtl="0">
              <a:spcBef>
                <a:spcPts val="0"/>
              </a:spcBef>
              <a:buNone/>
            </a:pPr>
            <a:endParaRPr/>
          </a:p>
        </p:txBody>
      </p:sp>
      <p:pic>
        <p:nvPicPr>
          <p:cNvPr id="268" name="Shape 268"/>
          <p:cNvPicPr preferRelativeResize="0"/>
          <p:nvPr/>
        </p:nvPicPr>
        <p:blipFill rotWithShape="1">
          <a:blip r:embed="rId3">
            <a:alphaModFix/>
          </a:blip>
          <a:srcRect l="25336" t="59005" r="26041" b="36312"/>
          <a:stretch/>
        </p:blipFill>
        <p:spPr>
          <a:xfrm>
            <a:off x="542700" y="2124100"/>
            <a:ext cx="8058600" cy="484974"/>
          </a:xfrm>
          <a:prstGeom prst="rect">
            <a:avLst/>
          </a:prstGeom>
          <a:noFill/>
          <a:ln>
            <a:noFill/>
          </a:ln>
        </p:spPr>
      </p:pic>
      <p:pic>
        <p:nvPicPr>
          <p:cNvPr id="269" name="Shape 269"/>
          <p:cNvPicPr preferRelativeResize="0"/>
          <p:nvPr/>
        </p:nvPicPr>
        <p:blipFill rotWithShape="1">
          <a:blip r:embed="rId3">
            <a:alphaModFix/>
          </a:blip>
          <a:srcRect l="25815" t="66045" r="27383" b="29880"/>
          <a:stretch/>
        </p:blipFill>
        <p:spPr>
          <a:xfrm>
            <a:off x="634175" y="3186216"/>
            <a:ext cx="7967126" cy="433434"/>
          </a:xfrm>
          <a:prstGeom prst="rect">
            <a:avLst/>
          </a:prstGeom>
          <a:noFill/>
          <a:ln>
            <a:noFill/>
          </a:ln>
        </p:spPr>
      </p:pic>
      <p:pic>
        <p:nvPicPr>
          <p:cNvPr id="270" name="Shape 270"/>
          <p:cNvPicPr preferRelativeResize="0"/>
          <p:nvPr/>
        </p:nvPicPr>
        <p:blipFill rotWithShape="1">
          <a:blip r:embed="rId3">
            <a:alphaModFix/>
          </a:blip>
          <a:srcRect l="25844" t="74753" r="28470" b="17952"/>
          <a:stretch/>
        </p:blipFill>
        <p:spPr>
          <a:xfrm>
            <a:off x="542700" y="4196794"/>
            <a:ext cx="7967126" cy="79497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299125" y="1317300"/>
            <a:ext cx="3706500" cy="2508900"/>
          </a:xfrm>
          <a:prstGeom prst="rect">
            <a:avLst/>
          </a:prstGeom>
        </p:spPr>
        <p:txBody>
          <a:bodyPr wrap="square" lIns="91425" tIns="91425" rIns="91425" bIns="91425" anchor="t" anchorCtr="0">
            <a:noAutofit/>
          </a:bodyPr>
          <a:lstStyle/>
          <a:p>
            <a:pPr marL="0" lvl="0" indent="0">
              <a:spcBef>
                <a:spcPts val="0"/>
              </a:spcBef>
              <a:buNone/>
            </a:pPr>
            <a:r>
              <a:rPr lang="en"/>
              <a:t>Introduction:</a:t>
            </a:r>
          </a:p>
          <a:p>
            <a:pPr marL="0" lvl="0" indent="0">
              <a:spcBef>
                <a:spcPts val="0"/>
              </a:spcBef>
              <a:buNone/>
            </a:pPr>
            <a:r>
              <a:rPr lang="en"/>
              <a:t>Data Information</a:t>
            </a:r>
          </a:p>
        </p:txBody>
      </p:sp>
      <p:sp>
        <p:nvSpPr>
          <p:cNvPr id="77" name="Shape 77"/>
          <p:cNvSpPr txBox="1">
            <a:spLocks noGrp="1"/>
          </p:cNvSpPr>
          <p:nvPr>
            <p:ph type="body" idx="1"/>
          </p:nvPr>
        </p:nvSpPr>
        <p:spPr>
          <a:xfrm>
            <a:off x="4632050" y="198225"/>
            <a:ext cx="4166400" cy="4098600"/>
          </a:xfrm>
          <a:prstGeom prst="rect">
            <a:avLst/>
          </a:prstGeom>
        </p:spPr>
        <p:txBody>
          <a:bodyPr wrap="square" lIns="91425" tIns="91425" rIns="91425" bIns="91425" anchor="t" anchorCtr="0">
            <a:noAutofit/>
          </a:bodyPr>
          <a:lstStyle/>
          <a:p>
            <a:pPr marL="0" lvl="0" indent="0" algn="just" rtl="0">
              <a:spcBef>
                <a:spcPts val="0"/>
              </a:spcBef>
              <a:spcAft>
                <a:spcPts val="0"/>
              </a:spcAft>
              <a:buNone/>
            </a:pPr>
            <a:r>
              <a:rPr lang="en" sz="2400">
                <a:solidFill>
                  <a:srgbClr val="000000"/>
                </a:solidFill>
                <a:latin typeface="Times New Roman"/>
                <a:ea typeface="Times New Roman"/>
                <a:cs typeface="Times New Roman"/>
                <a:sym typeface="Times New Roman"/>
              </a:rPr>
              <a:t>This dataset contains 21 body dimension measurements as well as age, weight, height, and gender on 507 individuals. </a:t>
            </a:r>
          </a:p>
          <a:p>
            <a:pPr marL="0" lvl="0" indent="0" algn="just" rtl="0">
              <a:spcBef>
                <a:spcPts val="0"/>
              </a:spcBef>
              <a:spcAft>
                <a:spcPts val="0"/>
              </a:spcAft>
              <a:buNone/>
            </a:pPr>
            <a:endParaRPr sz="2400">
              <a:solidFill>
                <a:srgbClr val="000000"/>
              </a:solidFill>
              <a:latin typeface="Times New Roman"/>
              <a:ea typeface="Times New Roman"/>
              <a:cs typeface="Times New Roman"/>
              <a:sym typeface="Times New Roman"/>
            </a:endParaRPr>
          </a:p>
          <a:p>
            <a:pPr marL="0" lvl="0" indent="0" algn="just" rtl="0">
              <a:spcBef>
                <a:spcPts val="0"/>
              </a:spcBef>
              <a:spcAft>
                <a:spcPts val="0"/>
              </a:spcAft>
              <a:buNone/>
            </a:pPr>
            <a:r>
              <a:rPr lang="en" sz="2400">
                <a:solidFill>
                  <a:srgbClr val="000000"/>
                </a:solidFill>
                <a:latin typeface="Times New Roman"/>
                <a:ea typeface="Times New Roman"/>
                <a:cs typeface="Times New Roman"/>
                <a:sym typeface="Times New Roman"/>
              </a:rPr>
              <a:t>The 247 men and 260 women were primarily individuals in their twenties and thirties, with a scattering of older men and women, all exercising several hours a week.</a:t>
            </a:r>
          </a:p>
          <a:p>
            <a:pPr marL="0" lvl="0" indent="0">
              <a:spcBef>
                <a:spcPts val="0"/>
              </a:spcBef>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11700" y="330050"/>
            <a:ext cx="8520600" cy="623700"/>
          </a:xfrm>
          <a:prstGeom prst="rect">
            <a:avLst/>
          </a:prstGeom>
        </p:spPr>
        <p:txBody>
          <a:bodyPr wrap="square" lIns="91425" tIns="91425" rIns="91425" bIns="91425" anchor="t" anchorCtr="0">
            <a:noAutofit/>
          </a:bodyPr>
          <a:lstStyle/>
          <a:p>
            <a:pPr marL="0" lvl="0" indent="0">
              <a:spcBef>
                <a:spcPts val="0"/>
              </a:spcBef>
              <a:buNone/>
            </a:pPr>
            <a:r>
              <a:rPr lang="en"/>
              <a:t>Conclusion:</a:t>
            </a:r>
          </a:p>
          <a:p>
            <a:pPr marL="0" lvl="0" indent="0">
              <a:spcBef>
                <a:spcPts val="0"/>
              </a:spcBef>
              <a:buNone/>
            </a:pPr>
            <a:endParaRPr/>
          </a:p>
        </p:txBody>
      </p:sp>
      <p:sp>
        <p:nvSpPr>
          <p:cNvPr id="276" name="Shape 276"/>
          <p:cNvSpPr txBox="1"/>
          <p:nvPr/>
        </p:nvSpPr>
        <p:spPr>
          <a:xfrm>
            <a:off x="552625" y="1497975"/>
            <a:ext cx="7315200" cy="2967600"/>
          </a:xfrm>
          <a:prstGeom prst="rect">
            <a:avLst/>
          </a:prstGeom>
          <a:noFill/>
          <a:ln>
            <a:noFill/>
          </a:ln>
        </p:spPr>
        <p:txBody>
          <a:bodyPr wrap="square" lIns="91425" tIns="91425" rIns="91425" bIns="91425" anchor="t" anchorCtr="0">
            <a:noAutofit/>
          </a:bodyPr>
          <a:lstStyle/>
          <a:p>
            <a:pPr marL="0" lvl="0" indent="0">
              <a:spcBef>
                <a:spcPts val="0"/>
              </a:spcBef>
              <a:buNone/>
            </a:pPr>
            <a:r>
              <a:rPr lang="en"/>
              <a:t>After all of the analysis process, we found two effective models that could estimate how people’s weight is related to other body features.</a:t>
            </a:r>
          </a:p>
          <a:p>
            <a:pPr marL="0" lvl="0" indent="0">
              <a:spcBef>
                <a:spcPts val="0"/>
              </a:spcBef>
              <a:buNone/>
            </a:pPr>
            <a:endParaRPr/>
          </a:p>
          <a:p>
            <a:pPr marL="0" lvl="0" indent="0">
              <a:spcBef>
                <a:spcPts val="0"/>
              </a:spcBef>
              <a:buNone/>
            </a:pPr>
            <a:endParaRPr/>
          </a:p>
          <a:p>
            <a:pPr marL="0" lvl="0" indent="0">
              <a:spcBef>
                <a:spcPts val="0"/>
              </a:spcBef>
              <a:buNone/>
            </a:pPr>
            <a:r>
              <a:rPr lang="en"/>
              <a:t>For the sake of simpleness, we can use the model that contains 12 predictors with weight as a response.</a:t>
            </a:r>
          </a:p>
          <a:p>
            <a:pPr marL="0" lvl="0" indent="0">
              <a:spcBef>
                <a:spcPts val="0"/>
              </a:spcBef>
              <a:buNone/>
            </a:pPr>
            <a:r>
              <a:rPr lang="en"/>
              <a:t>According to the predicted equation, the forearm girth has the strongest linear relationship with weight. The increase of 1 cm of forearm girth will cause 0.44395 kg increase in weight.</a:t>
            </a:r>
          </a:p>
          <a:p>
            <a:pPr marL="0" lvl="0" indent="0">
              <a:spcBef>
                <a:spcPts val="0"/>
              </a:spcBef>
              <a:buNone/>
            </a:pPr>
            <a:endParaRPr/>
          </a:p>
          <a:p>
            <a:pPr marL="0" lvl="0" indent="0">
              <a:spcBef>
                <a:spcPts val="0"/>
              </a:spcBef>
              <a:buNone/>
            </a:pPr>
            <a:r>
              <a:rPr lang="en"/>
              <a:t>For the sake of completeness and usefulness, we can use the model that contains 17 predictors with weight as a response. </a:t>
            </a:r>
          </a:p>
          <a:p>
            <a:pPr marL="0" lvl="0" indent="0">
              <a:spcBef>
                <a:spcPts val="0"/>
              </a:spcBef>
              <a:buNone/>
            </a:pPr>
            <a:r>
              <a:rPr lang="en"/>
              <a:t>According to the predicted equation, the forearm girth has the strongest linear relationship with weight. The increase of 1 cm of forearm girth will cause 0.60466 kg increase in weight.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1251975" y="1683700"/>
            <a:ext cx="3706500" cy="2508900"/>
          </a:xfrm>
          <a:prstGeom prst="rect">
            <a:avLst/>
          </a:prstGeom>
        </p:spPr>
        <p:txBody>
          <a:bodyPr wrap="square" lIns="91425" tIns="91425" rIns="91425" bIns="91425" anchor="t" anchorCtr="0">
            <a:noAutofit/>
          </a:bodyPr>
          <a:lstStyle/>
          <a:p>
            <a:pPr marL="0" lvl="0" indent="0" rtl="0">
              <a:spcBef>
                <a:spcPts val="0"/>
              </a:spcBef>
              <a:buNone/>
            </a:pPr>
            <a:r>
              <a:rPr lang="en" sz="2400" i="1" u="sng"/>
              <a:t>Reference</a:t>
            </a:r>
          </a:p>
        </p:txBody>
      </p:sp>
      <p:sp>
        <p:nvSpPr>
          <p:cNvPr id="282" name="Shape 282"/>
          <p:cNvSpPr txBox="1">
            <a:spLocks noGrp="1"/>
          </p:cNvSpPr>
          <p:nvPr>
            <p:ph type="body" idx="1"/>
          </p:nvPr>
        </p:nvSpPr>
        <p:spPr>
          <a:xfrm>
            <a:off x="4578900" y="1920550"/>
            <a:ext cx="4166400" cy="2035200"/>
          </a:xfrm>
          <a:prstGeom prst="rect">
            <a:avLst/>
          </a:prstGeom>
        </p:spPr>
        <p:txBody>
          <a:bodyPr wrap="square" lIns="91425" tIns="91425" rIns="91425" bIns="91425" anchor="t" anchorCtr="0">
            <a:noAutofit/>
          </a:bodyPr>
          <a:lstStyle/>
          <a:p>
            <a:pPr marL="0" lvl="0" indent="0" algn="ctr" rtl="0">
              <a:spcBef>
                <a:spcPts val="0"/>
              </a:spcBef>
              <a:buNone/>
            </a:pPr>
            <a:r>
              <a:rPr lang="en" dirty="0"/>
              <a:t>Journal of Statistics Education - Data Archive. </a:t>
            </a:r>
            <a:r>
              <a:rPr lang="en" dirty="0" smtClean="0"/>
              <a:t>Accessed October 26, </a:t>
            </a:r>
            <a:r>
              <a:rPr lang="en" dirty="0"/>
              <a:t>2017. http://ww2.amstat.org/publications/jse/jse_data_archive.htm.</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ctrTitle"/>
          </p:nvPr>
        </p:nvSpPr>
        <p:spPr>
          <a:xfrm>
            <a:off x="0" y="791350"/>
            <a:ext cx="8520600" cy="1282500"/>
          </a:xfrm>
          <a:prstGeom prst="rect">
            <a:avLst/>
          </a:prstGeom>
        </p:spPr>
        <p:txBody>
          <a:bodyPr wrap="square" lIns="91425" tIns="91425" rIns="91425" bIns="91425" anchor="t" anchorCtr="0">
            <a:noAutofit/>
          </a:bodyPr>
          <a:lstStyle/>
          <a:p>
            <a:pPr marL="0" lvl="0" indent="0" algn="ctr" rtl="0">
              <a:spcBef>
                <a:spcPts val="0"/>
              </a:spcBef>
              <a:buNone/>
            </a:pPr>
            <a:r>
              <a:rPr lang="en" sz="7200"/>
              <a:t>Thank You</a:t>
            </a:r>
          </a:p>
        </p:txBody>
      </p:sp>
      <p:sp>
        <p:nvSpPr>
          <p:cNvPr id="288" name="Shape 288"/>
          <p:cNvSpPr txBox="1">
            <a:spLocks noGrp="1"/>
          </p:cNvSpPr>
          <p:nvPr>
            <p:ph type="subTitle" idx="1"/>
          </p:nvPr>
        </p:nvSpPr>
        <p:spPr>
          <a:xfrm>
            <a:off x="2265025" y="4171525"/>
            <a:ext cx="6795000" cy="738300"/>
          </a:xfrm>
          <a:prstGeom prst="rect">
            <a:avLst/>
          </a:prstGeom>
        </p:spPr>
        <p:txBody>
          <a:bodyPr wrap="square" lIns="91425" tIns="91425" rIns="91425" bIns="91425" anchor="t" anchorCtr="0">
            <a:noAutofit/>
          </a:bodyPr>
          <a:lstStyle/>
          <a:p>
            <a:pPr marL="0" lvl="0" indent="0" rtl="0">
              <a:spcBef>
                <a:spcPts val="0"/>
              </a:spcBef>
              <a:buNone/>
            </a:pPr>
            <a:r>
              <a:rPr lang="en">
                <a:solidFill>
                  <a:schemeClr val="lt1"/>
                </a:solidFill>
              </a:rPr>
              <a:t>Group #7:Jiaqi Li, Yifei Deng, Sichen Feng, Changqing Su, Yanxiang Zhu</a:t>
            </a:r>
          </a:p>
          <a:p>
            <a:pPr marL="0" lvl="0" indent="0" rtl="0">
              <a:spcBef>
                <a:spcPts val="0"/>
              </a:spcBef>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
        <p:cNvGrpSpPr/>
        <p:nvPr/>
      </p:nvGrpSpPr>
      <p:grpSpPr>
        <a:xfrm>
          <a:off x="0" y="0"/>
          <a:ext cx="0" cy="0"/>
          <a:chOff x="0" y="0"/>
          <a:chExt cx="0" cy="0"/>
        </a:xfrm>
      </p:grpSpPr>
      <p:sp>
        <p:nvSpPr>
          <p:cNvPr id="82" name="Shape 82"/>
          <p:cNvSpPr txBox="1"/>
          <p:nvPr/>
        </p:nvSpPr>
        <p:spPr>
          <a:xfrm>
            <a:off x="-312925" y="1302925"/>
            <a:ext cx="4870800" cy="3840600"/>
          </a:xfrm>
          <a:prstGeom prst="rect">
            <a:avLst/>
          </a:prstGeom>
          <a:noFill/>
          <a:ln>
            <a:noFill/>
          </a:ln>
        </p:spPr>
        <p:txBody>
          <a:bodyPr wrap="square" lIns="91425" tIns="91425" rIns="91425" bIns="91425" anchor="t" anchorCtr="0">
            <a:noAutofit/>
          </a:bodyPr>
          <a:lstStyle/>
          <a:p>
            <a:pPr marL="520700" lvl="0" indent="-228600" rtl="0">
              <a:lnSpc>
                <a:spcPct val="115000"/>
              </a:lnSpc>
              <a:spcBef>
                <a:spcPts val="0"/>
              </a:spcBef>
              <a:buNone/>
            </a:pPr>
            <a:r>
              <a:rPr lang="en" sz="1200">
                <a:latin typeface="Times New Roman"/>
                <a:ea typeface="Times New Roman"/>
                <a:cs typeface="Times New Roman"/>
                <a:sym typeface="Times New Roman"/>
              </a:rPr>
              <a:t>biacromialD:      biacromial diameter (cm)</a:t>
            </a:r>
          </a:p>
          <a:p>
            <a:pPr marL="520700" lvl="0" indent="-228600" rtl="0">
              <a:lnSpc>
                <a:spcPct val="115000"/>
              </a:lnSpc>
              <a:spcBef>
                <a:spcPts val="0"/>
              </a:spcBef>
              <a:buNone/>
            </a:pPr>
            <a:r>
              <a:rPr lang="en" sz="1200">
                <a:latin typeface="Times New Roman"/>
                <a:ea typeface="Times New Roman"/>
                <a:cs typeface="Times New Roman"/>
                <a:sym typeface="Times New Roman"/>
              </a:rPr>
              <a:t>biiliacD:             biiliac diameter, or "pelvic breadth" (cm)</a:t>
            </a:r>
          </a:p>
          <a:p>
            <a:pPr marL="520700" lvl="0" indent="-228600" rtl="0">
              <a:lnSpc>
                <a:spcPct val="115000"/>
              </a:lnSpc>
              <a:spcBef>
                <a:spcPts val="0"/>
              </a:spcBef>
              <a:buNone/>
            </a:pPr>
            <a:r>
              <a:rPr lang="en" sz="1200">
                <a:latin typeface="Times New Roman"/>
                <a:ea typeface="Times New Roman"/>
                <a:cs typeface="Times New Roman"/>
                <a:sym typeface="Times New Roman"/>
              </a:rPr>
              <a:t>bitrochantericD: bitrochanteric diameter (cm)</a:t>
            </a:r>
          </a:p>
          <a:p>
            <a:pPr marL="520700" lvl="0" indent="-228600" rtl="0">
              <a:lnSpc>
                <a:spcPct val="115000"/>
              </a:lnSpc>
              <a:spcBef>
                <a:spcPts val="0"/>
              </a:spcBef>
              <a:buNone/>
            </a:pPr>
            <a:r>
              <a:rPr lang="en" sz="1200">
                <a:latin typeface="Times New Roman"/>
                <a:ea typeface="Times New Roman"/>
                <a:cs typeface="Times New Roman"/>
                <a:sym typeface="Times New Roman"/>
              </a:rPr>
              <a:t>chest_depth:       chest depth between spine and sternum at nipple level,       </a:t>
            </a:r>
          </a:p>
          <a:p>
            <a:pPr marL="520700" lvl="0" indent="-228600" rtl="0">
              <a:lnSpc>
                <a:spcPct val="115000"/>
              </a:lnSpc>
              <a:spcBef>
                <a:spcPts val="0"/>
              </a:spcBef>
              <a:buNone/>
            </a:pPr>
            <a:r>
              <a:rPr lang="en" sz="1200">
                <a:latin typeface="Times New Roman"/>
                <a:ea typeface="Times New Roman"/>
                <a:cs typeface="Times New Roman"/>
                <a:sym typeface="Times New Roman"/>
              </a:rPr>
              <a:t>                           mid-expiration (cm)</a:t>
            </a:r>
          </a:p>
          <a:p>
            <a:pPr marL="520700" lvl="0" indent="-228600" rtl="0">
              <a:lnSpc>
                <a:spcPct val="115000"/>
              </a:lnSpc>
              <a:spcBef>
                <a:spcPts val="0"/>
              </a:spcBef>
              <a:buNone/>
            </a:pPr>
            <a:r>
              <a:rPr lang="en" sz="1200">
                <a:latin typeface="Times New Roman"/>
                <a:ea typeface="Times New Roman"/>
                <a:cs typeface="Times New Roman"/>
                <a:sym typeface="Times New Roman"/>
              </a:rPr>
              <a:t>chestD:               chest diameter at nipple level, mid-expiration (cm)</a:t>
            </a:r>
          </a:p>
          <a:p>
            <a:pPr marL="520700" lvl="0" indent="-228600" rtl="0">
              <a:lnSpc>
                <a:spcPct val="115000"/>
              </a:lnSpc>
              <a:spcBef>
                <a:spcPts val="0"/>
              </a:spcBef>
              <a:buNone/>
            </a:pPr>
            <a:r>
              <a:rPr lang="en" sz="1200">
                <a:latin typeface="Times New Roman"/>
                <a:ea typeface="Times New Roman"/>
                <a:cs typeface="Times New Roman"/>
                <a:sym typeface="Times New Roman"/>
              </a:rPr>
              <a:t>elbowD:             elbow diameter, sum of two elbows (cm)</a:t>
            </a:r>
          </a:p>
          <a:p>
            <a:pPr marL="520700" lvl="0" indent="-228600" rtl="0">
              <a:lnSpc>
                <a:spcPct val="115000"/>
              </a:lnSpc>
              <a:spcBef>
                <a:spcPts val="0"/>
              </a:spcBef>
              <a:buNone/>
            </a:pPr>
            <a:r>
              <a:rPr lang="en" sz="1200">
                <a:latin typeface="Times New Roman"/>
                <a:ea typeface="Times New Roman"/>
                <a:cs typeface="Times New Roman"/>
                <a:sym typeface="Times New Roman"/>
              </a:rPr>
              <a:t>wristD:               wrist diameter, sum of two wrists (cm)</a:t>
            </a:r>
          </a:p>
          <a:p>
            <a:pPr marL="520700" lvl="0" indent="-228600" rtl="0">
              <a:lnSpc>
                <a:spcPct val="115000"/>
              </a:lnSpc>
              <a:spcBef>
                <a:spcPts val="0"/>
              </a:spcBef>
              <a:buNone/>
            </a:pPr>
            <a:r>
              <a:rPr lang="en" sz="1200">
                <a:latin typeface="Times New Roman"/>
                <a:ea typeface="Times New Roman"/>
                <a:cs typeface="Times New Roman"/>
                <a:sym typeface="Times New Roman"/>
              </a:rPr>
              <a:t>kneeD:                knee diameter, sum of two knees (cm)</a:t>
            </a:r>
          </a:p>
          <a:p>
            <a:pPr marL="520700" lvl="0" indent="-228600" rtl="0">
              <a:lnSpc>
                <a:spcPct val="115000"/>
              </a:lnSpc>
              <a:spcBef>
                <a:spcPts val="0"/>
              </a:spcBef>
              <a:buNone/>
            </a:pPr>
            <a:r>
              <a:rPr lang="en" sz="1200">
                <a:latin typeface="Times New Roman"/>
                <a:ea typeface="Times New Roman"/>
                <a:cs typeface="Times New Roman"/>
                <a:sym typeface="Times New Roman"/>
              </a:rPr>
              <a:t>ankleD:               ankle diameter, sum of two ankles (cm)</a:t>
            </a:r>
          </a:p>
          <a:p>
            <a:pPr marL="520700" lvl="0" indent="-228600" rtl="0">
              <a:lnSpc>
                <a:spcPct val="115000"/>
              </a:lnSpc>
              <a:spcBef>
                <a:spcPts val="0"/>
              </a:spcBef>
              <a:buNone/>
            </a:pPr>
            <a:r>
              <a:rPr lang="en" sz="1200">
                <a:latin typeface="Times New Roman"/>
                <a:ea typeface="Times New Roman"/>
                <a:cs typeface="Times New Roman"/>
                <a:sym typeface="Times New Roman"/>
              </a:rPr>
              <a:t>shoulderG:          shoulder girth over deltoid muscles (cm)</a:t>
            </a:r>
          </a:p>
          <a:p>
            <a:pPr marL="520700" lvl="0" indent="-228600" rtl="0">
              <a:lnSpc>
                <a:spcPct val="115000"/>
              </a:lnSpc>
              <a:spcBef>
                <a:spcPts val="0"/>
              </a:spcBef>
              <a:buNone/>
            </a:pPr>
            <a:r>
              <a:rPr lang="en" sz="1200">
                <a:latin typeface="Times New Roman"/>
                <a:ea typeface="Times New Roman"/>
                <a:cs typeface="Times New Roman"/>
                <a:sym typeface="Times New Roman"/>
              </a:rPr>
              <a:t>chestG:                chest girth, nipple line in males and just above breast </a:t>
            </a:r>
          </a:p>
          <a:p>
            <a:pPr marL="520700" lvl="0" indent="-228600" rtl="0">
              <a:lnSpc>
                <a:spcPct val="115000"/>
              </a:lnSpc>
              <a:spcBef>
                <a:spcPts val="0"/>
              </a:spcBef>
              <a:buNone/>
            </a:pPr>
            <a:r>
              <a:rPr lang="en" sz="1200">
                <a:latin typeface="Times New Roman"/>
                <a:ea typeface="Times New Roman"/>
                <a:cs typeface="Times New Roman"/>
                <a:sym typeface="Times New Roman"/>
              </a:rPr>
              <a:t>                            tissue in females, mid-expiration (cm)</a:t>
            </a:r>
          </a:p>
          <a:p>
            <a:pPr marL="520700" lvl="0" indent="-228600" rtl="0">
              <a:lnSpc>
                <a:spcPct val="115000"/>
              </a:lnSpc>
              <a:spcBef>
                <a:spcPts val="0"/>
              </a:spcBef>
              <a:buNone/>
            </a:pPr>
            <a:r>
              <a:rPr lang="en" sz="1200">
                <a:latin typeface="Times New Roman"/>
                <a:ea typeface="Times New Roman"/>
                <a:cs typeface="Times New Roman"/>
                <a:sym typeface="Times New Roman"/>
              </a:rPr>
              <a:t>waistG:               waist girth, narrowest part of torso below the rib cage, </a:t>
            </a:r>
          </a:p>
          <a:p>
            <a:pPr marL="520700" lvl="0" indent="-228600" rtl="0">
              <a:lnSpc>
                <a:spcPct val="115000"/>
              </a:lnSpc>
              <a:spcBef>
                <a:spcPts val="0"/>
              </a:spcBef>
              <a:buNone/>
            </a:pPr>
            <a:r>
              <a:rPr lang="en" sz="1200">
                <a:latin typeface="Times New Roman"/>
                <a:ea typeface="Times New Roman"/>
                <a:cs typeface="Times New Roman"/>
                <a:sym typeface="Times New Roman"/>
              </a:rPr>
              <a:t>                            average of contracted and relaxed position (cm)</a:t>
            </a:r>
          </a:p>
          <a:p>
            <a:pPr marL="520700" lvl="0" indent="-228600" rtl="0">
              <a:lnSpc>
                <a:spcPct val="115000"/>
              </a:lnSpc>
              <a:spcBef>
                <a:spcPts val="0"/>
              </a:spcBef>
              <a:buNone/>
            </a:pPr>
            <a:r>
              <a:rPr lang="en" sz="1200">
                <a:latin typeface="Times New Roman"/>
                <a:ea typeface="Times New Roman"/>
                <a:cs typeface="Times New Roman"/>
                <a:sym typeface="Times New Roman"/>
              </a:rPr>
              <a:t>navelG:               navel (or "Abdominal") girth at umbilicus and iliac </a:t>
            </a:r>
          </a:p>
          <a:p>
            <a:pPr marL="520700" lvl="0" indent="-228600" rtl="0">
              <a:lnSpc>
                <a:spcPct val="115000"/>
              </a:lnSpc>
              <a:spcBef>
                <a:spcPts val="0"/>
              </a:spcBef>
              <a:buNone/>
            </a:pPr>
            <a:r>
              <a:rPr lang="en" sz="1200">
                <a:latin typeface="Times New Roman"/>
                <a:ea typeface="Times New Roman"/>
                <a:cs typeface="Times New Roman"/>
                <a:sym typeface="Times New Roman"/>
              </a:rPr>
              <a:t>                            crest,  iliac crest as a landmark (cm)</a:t>
            </a:r>
          </a:p>
          <a:p>
            <a:pPr marL="520700" lvl="0" indent="-228600" rtl="0">
              <a:lnSpc>
                <a:spcPct val="115000"/>
              </a:lnSpc>
              <a:spcBef>
                <a:spcPts val="0"/>
              </a:spcBef>
              <a:buNone/>
            </a:pPr>
            <a:endParaRPr sz="1200">
              <a:latin typeface="Times New Roman"/>
              <a:ea typeface="Times New Roman"/>
              <a:cs typeface="Times New Roman"/>
              <a:sym typeface="Times New Roman"/>
            </a:endParaRPr>
          </a:p>
          <a:p>
            <a:pPr marL="520700" lvl="0" indent="-228600" rtl="0">
              <a:lnSpc>
                <a:spcPct val="115000"/>
              </a:lnSpc>
              <a:spcBef>
                <a:spcPts val="0"/>
              </a:spcBef>
              <a:buNone/>
            </a:pPr>
            <a:endParaRPr sz="1200">
              <a:latin typeface="Times New Roman"/>
              <a:ea typeface="Times New Roman"/>
              <a:cs typeface="Times New Roman"/>
              <a:sym typeface="Times New Roman"/>
            </a:endParaRPr>
          </a:p>
          <a:p>
            <a:pPr marL="0" lvl="0" indent="0" rtl="0">
              <a:lnSpc>
                <a:spcPct val="115000"/>
              </a:lnSpc>
              <a:spcBef>
                <a:spcPts val="0"/>
              </a:spcBef>
              <a:buNone/>
            </a:pPr>
            <a:r>
              <a:rPr lang="en" sz="1200">
                <a:solidFill>
                  <a:schemeClr val="dk2"/>
                </a:solidFill>
                <a:latin typeface="Times New Roman"/>
                <a:ea typeface="Times New Roman"/>
                <a:cs typeface="Times New Roman"/>
                <a:sym typeface="Times New Roman"/>
              </a:rPr>
              <a:t> </a:t>
            </a:r>
          </a:p>
          <a:p>
            <a:pPr marL="0" lvl="0" indent="0">
              <a:spcBef>
                <a:spcPts val="0"/>
              </a:spcBef>
              <a:buNone/>
            </a:pPr>
            <a:endParaRPr/>
          </a:p>
        </p:txBody>
      </p:sp>
      <p:sp>
        <p:nvSpPr>
          <p:cNvPr id="83" name="Shape 83"/>
          <p:cNvSpPr txBox="1"/>
          <p:nvPr/>
        </p:nvSpPr>
        <p:spPr>
          <a:xfrm>
            <a:off x="4392075" y="1302925"/>
            <a:ext cx="4817400" cy="3840600"/>
          </a:xfrm>
          <a:prstGeom prst="rect">
            <a:avLst/>
          </a:prstGeom>
          <a:noFill/>
          <a:ln>
            <a:noFill/>
          </a:ln>
        </p:spPr>
        <p:txBody>
          <a:bodyPr wrap="square" lIns="91425" tIns="91425" rIns="91425" bIns="91425" anchor="t" anchorCtr="0">
            <a:noAutofit/>
          </a:bodyPr>
          <a:lstStyle/>
          <a:p>
            <a:pPr marL="520700" lvl="0" indent="-228600" rtl="0">
              <a:lnSpc>
                <a:spcPct val="115000"/>
              </a:lnSpc>
              <a:spcBef>
                <a:spcPts val="0"/>
              </a:spcBef>
              <a:buNone/>
            </a:pPr>
            <a:r>
              <a:rPr lang="en" sz="1200">
                <a:latin typeface="Times New Roman"/>
                <a:ea typeface="Times New Roman"/>
                <a:cs typeface="Times New Roman"/>
                <a:sym typeface="Times New Roman"/>
              </a:rPr>
              <a:t>hipG:           hip girth at level of bitrochanteric diameter (cm)</a:t>
            </a:r>
          </a:p>
          <a:p>
            <a:pPr marL="520700" lvl="0" indent="-228600" rtl="0">
              <a:lnSpc>
                <a:spcPct val="115000"/>
              </a:lnSpc>
              <a:spcBef>
                <a:spcPts val="0"/>
              </a:spcBef>
              <a:buNone/>
            </a:pPr>
            <a:r>
              <a:rPr lang="en" sz="1200">
                <a:latin typeface="Times New Roman"/>
                <a:ea typeface="Times New Roman"/>
                <a:cs typeface="Times New Roman"/>
                <a:sym typeface="Times New Roman"/>
              </a:rPr>
              <a:t>highG:         thigh girth below gluteal fold, average of right and left </a:t>
            </a:r>
          </a:p>
          <a:p>
            <a:pPr marL="520700" lvl="0" indent="-228600" rtl="0">
              <a:lnSpc>
                <a:spcPct val="115000"/>
              </a:lnSpc>
              <a:spcBef>
                <a:spcPts val="0"/>
              </a:spcBef>
              <a:buNone/>
            </a:pPr>
            <a:r>
              <a:rPr lang="en" sz="1200">
                <a:latin typeface="Times New Roman"/>
                <a:ea typeface="Times New Roman"/>
                <a:cs typeface="Times New Roman"/>
                <a:sym typeface="Times New Roman"/>
              </a:rPr>
              <a:t>                    girths (cm)</a:t>
            </a:r>
          </a:p>
          <a:p>
            <a:pPr marL="520700" lvl="0" indent="-228600" rtl="0">
              <a:lnSpc>
                <a:spcPct val="115000"/>
              </a:lnSpc>
              <a:spcBef>
                <a:spcPts val="0"/>
              </a:spcBef>
              <a:buNone/>
            </a:pPr>
            <a:r>
              <a:rPr lang="en" sz="1200">
                <a:latin typeface="Times New Roman"/>
                <a:ea typeface="Times New Roman"/>
                <a:cs typeface="Times New Roman"/>
                <a:sym typeface="Times New Roman"/>
              </a:rPr>
              <a:t>bicepG:        bicep girth, flexed, average of right and left girths (cm)</a:t>
            </a:r>
          </a:p>
          <a:p>
            <a:pPr marL="520700" lvl="0" indent="-228600" rtl="0">
              <a:lnSpc>
                <a:spcPct val="115000"/>
              </a:lnSpc>
              <a:spcBef>
                <a:spcPts val="0"/>
              </a:spcBef>
              <a:buNone/>
            </a:pPr>
            <a:r>
              <a:rPr lang="en" sz="1200">
                <a:latin typeface="Times New Roman"/>
                <a:ea typeface="Times New Roman"/>
                <a:cs typeface="Times New Roman"/>
                <a:sym typeface="Times New Roman"/>
              </a:rPr>
              <a:t>forearmG:    forearm girth, extended, palm up, average of right </a:t>
            </a:r>
          </a:p>
          <a:p>
            <a:pPr marL="520700" lvl="0" indent="-228600" rtl="0">
              <a:lnSpc>
                <a:spcPct val="115000"/>
              </a:lnSpc>
              <a:spcBef>
                <a:spcPts val="0"/>
              </a:spcBef>
              <a:buNone/>
            </a:pPr>
            <a:r>
              <a:rPr lang="en" sz="1200">
                <a:latin typeface="Times New Roman"/>
                <a:ea typeface="Times New Roman"/>
                <a:cs typeface="Times New Roman"/>
                <a:sym typeface="Times New Roman"/>
              </a:rPr>
              <a:t>                     and left girths (cm)</a:t>
            </a:r>
          </a:p>
          <a:p>
            <a:pPr marL="520700" lvl="0" indent="-228600" rtl="0">
              <a:lnSpc>
                <a:spcPct val="115000"/>
              </a:lnSpc>
              <a:spcBef>
                <a:spcPts val="0"/>
              </a:spcBef>
              <a:buNone/>
            </a:pPr>
            <a:r>
              <a:rPr lang="en" sz="1200">
                <a:latin typeface="Times New Roman"/>
                <a:ea typeface="Times New Roman"/>
                <a:cs typeface="Times New Roman"/>
                <a:sym typeface="Times New Roman"/>
              </a:rPr>
              <a:t>kneeG:         knee girth over patella, slightly flexed position, </a:t>
            </a:r>
          </a:p>
          <a:p>
            <a:pPr marL="520700" lvl="0" indent="-228600" rtl="0">
              <a:lnSpc>
                <a:spcPct val="115000"/>
              </a:lnSpc>
              <a:spcBef>
                <a:spcPts val="0"/>
              </a:spcBef>
              <a:buNone/>
            </a:pPr>
            <a:r>
              <a:rPr lang="en" sz="1200">
                <a:latin typeface="Times New Roman"/>
                <a:ea typeface="Times New Roman"/>
                <a:cs typeface="Times New Roman"/>
                <a:sym typeface="Times New Roman"/>
              </a:rPr>
              <a:t>                    average of right and left girths (cm)</a:t>
            </a:r>
          </a:p>
          <a:p>
            <a:pPr marL="520700" lvl="0" indent="-228600" rtl="0">
              <a:lnSpc>
                <a:spcPct val="115000"/>
              </a:lnSpc>
              <a:spcBef>
                <a:spcPts val="0"/>
              </a:spcBef>
              <a:buNone/>
            </a:pPr>
            <a:r>
              <a:rPr lang="en" sz="1200">
                <a:latin typeface="Times New Roman"/>
                <a:ea typeface="Times New Roman"/>
                <a:cs typeface="Times New Roman"/>
                <a:sym typeface="Times New Roman"/>
              </a:rPr>
              <a:t>calfMaxG:   calf maximum girth, average of right and left girths (cm)</a:t>
            </a:r>
          </a:p>
          <a:p>
            <a:pPr marL="520700" lvl="0" indent="-228600" rtl="0">
              <a:lnSpc>
                <a:spcPct val="115000"/>
              </a:lnSpc>
              <a:spcBef>
                <a:spcPts val="0"/>
              </a:spcBef>
              <a:buNone/>
            </a:pPr>
            <a:r>
              <a:rPr lang="en" sz="1200">
                <a:latin typeface="Times New Roman"/>
                <a:ea typeface="Times New Roman"/>
                <a:cs typeface="Times New Roman"/>
                <a:sym typeface="Times New Roman"/>
              </a:rPr>
              <a:t>ankleMinG: ankle minimum girth, average of right and left girths (cm)</a:t>
            </a:r>
          </a:p>
          <a:p>
            <a:pPr marL="520700" lvl="0" indent="-228600" rtl="0">
              <a:lnSpc>
                <a:spcPct val="115000"/>
              </a:lnSpc>
              <a:spcBef>
                <a:spcPts val="0"/>
              </a:spcBef>
              <a:buNone/>
            </a:pPr>
            <a:r>
              <a:rPr lang="en" sz="1200">
                <a:latin typeface="Times New Roman"/>
                <a:ea typeface="Times New Roman"/>
                <a:cs typeface="Times New Roman"/>
                <a:sym typeface="Times New Roman"/>
              </a:rPr>
              <a:t>wristMinG:  wrist minimum girth, average of right and left girths (cm)</a:t>
            </a:r>
          </a:p>
          <a:p>
            <a:pPr marL="520700" lvl="0" indent="-228600" rtl="0">
              <a:lnSpc>
                <a:spcPct val="115000"/>
              </a:lnSpc>
              <a:spcBef>
                <a:spcPts val="0"/>
              </a:spcBef>
              <a:buNone/>
            </a:pPr>
            <a:r>
              <a:rPr lang="en" sz="1200">
                <a:latin typeface="Times New Roman"/>
                <a:ea typeface="Times New Roman"/>
                <a:cs typeface="Times New Roman"/>
                <a:sym typeface="Times New Roman"/>
              </a:rPr>
              <a:t>age:              age (years)</a:t>
            </a:r>
          </a:p>
          <a:p>
            <a:pPr marL="0" lvl="0" indent="0" rtl="0">
              <a:lnSpc>
                <a:spcPct val="115000"/>
              </a:lnSpc>
              <a:spcBef>
                <a:spcPts val="0"/>
              </a:spcBef>
              <a:buNone/>
            </a:pPr>
            <a:r>
              <a:rPr lang="en" sz="1200">
                <a:latin typeface="Times New Roman"/>
                <a:ea typeface="Times New Roman"/>
                <a:cs typeface="Times New Roman"/>
                <a:sym typeface="Times New Roman"/>
              </a:rPr>
              <a:t>        height:          height (cm)</a:t>
            </a:r>
          </a:p>
          <a:p>
            <a:pPr marL="520700" lvl="0" indent="-228600" rtl="0">
              <a:lnSpc>
                <a:spcPct val="115000"/>
              </a:lnSpc>
              <a:spcBef>
                <a:spcPts val="0"/>
              </a:spcBef>
              <a:buNone/>
            </a:pPr>
            <a:r>
              <a:rPr lang="en" sz="1200">
                <a:latin typeface="Times New Roman"/>
                <a:ea typeface="Times New Roman"/>
                <a:cs typeface="Times New Roman"/>
                <a:sym typeface="Times New Roman"/>
              </a:rPr>
              <a:t>gender:         gender (1 - male, 0 - female)</a:t>
            </a:r>
          </a:p>
          <a:p>
            <a:pPr marL="520700" lvl="0" indent="-228600" rtl="0">
              <a:lnSpc>
                <a:spcPct val="115000"/>
              </a:lnSpc>
              <a:spcBef>
                <a:spcPts val="0"/>
              </a:spcBef>
              <a:buNone/>
            </a:pPr>
            <a:r>
              <a:rPr lang="en" sz="1200">
                <a:latin typeface="Times New Roman"/>
                <a:ea typeface="Times New Roman"/>
                <a:cs typeface="Times New Roman"/>
                <a:sym typeface="Times New Roman"/>
              </a:rPr>
              <a:t>weight:         weight (kg)</a:t>
            </a:r>
          </a:p>
          <a:p>
            <a:pPr marL="520700" lvl="0" indent="-228600" rtl="0">
              <a:lnSpc>
                <a:spcPct val="115000"/>
              </a:lnSpc>
              <a:spcBef>
                <a:spcPts val="0"/>
              </a:spcBef>
              <a:buNone/>
            </a:pPr>
            <a:endParaRPr sz="1200">
              <a:latin typeface="Times New Roman"/>
              <a:ea typeface="Times New Roman"/>
              <a:cs typeface="Times New Roman"/>
              <a:sym typeface="Times New Roman"/>
            </a:endParaRPr>
          </a:p>
          <a:p>
            <a:pPr marL="0" lvl="0" indent="0">
              <a:spcBef>
                <a:spcPts val="0"/>
              </a:spcBef>
              <a:buNone/>
            </a:pPr>
            <a:endParaRPr/>
          </a:p>
        </p:txBody>
      </p:sp>
      <p:sp>
        <p:nvSpPr>
          <p:cNvPr id="84" name="Shape 84"/>
          <p:cNvSpPr txBox="1">
            <a:spLocks noGrp="1"/>
          </p:cNvSpPr>
          <p:nvPr>
            <p:ph type="title"/>
          </p:nvPr>
        </p:nvSpPr>
        <p:spPr>
          <a:xfrm>
            <a:off x="311700" y="128200"/>
            <a:ext cx="8520600" cy="1053600"/>
          </a:xfrm>
          <a:prstGeom prst="rect">
            <a:avLst/>
          </a:prstGeom>
        </p:spPr>
        <p:txBody>
          <a:bodyPr wrap="square" lIns="91425" tIns="91425" rIns="91425" bIns="91425" anchor="t" anchorCtr="0">
            <a:noAutofit/>
          </a:bodyPr>
          <a:lstStyle/>
          <a:p>
            <a:pPr marL="0" lvl="0" indent="0" rtl="0">
              <a:spcBef>
                <a:spcPts val="0"/>
              </a:spcBef>
              <a:buNone/>
            </a:pPr>
            <a:r>
              <a:rPr lang="en"/>
              <a:t>Introduction:</a:t>
            </a:r>
          </a:p>
          <a:p>
            <a:pPr marL="0" lvl="0" indent="0" rtl="0">
              <a:spcBef>
                <a:spcPts val="0"/>
              </a:spcBef>
              <a:buNone/>
            </a:pPr>
            <a:r>
              <a:rPr lang="en"/>
              <a:t>Data Information</a:t>
            </a:r>
          </a:p>
          <a:p>
            <a:pPr marL="0" lvl="0" indent="0" rtl="0">
              <a:spcBef>
                <a:spcPts val="0"/>
              </a:spcBef>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36950" y="1317300"/>
            <a:ext cx="3706500" cy="2508900"/>
          </a:xfrm>
          <a:prstGeom prst="rect">
            <a:avLst/>
          </a:prstGeom>
        </p:spPr>
        <p:txBody>
          <a:bodyPr wrap="square" lIns="91425" tIns="91425" rIns="91425" bIns="91425" anchor="t" anchorCtr="0">
            <a:noAutofit/>
          </a:bodyPr>
          <a:lstStyle/>
          <a:p>
            <a:pPr marL="0" lvl="0" indent="0">
              <a:spcBef>
                <a:spcPts val="0"/>
              </a:spcBef>
              <a:buNone/>
            </a:pPr>
            <a:r>
              <a:rPr lang="en"/>
              <a:t>Objective</a:t>
            </a:r>
          </a:p>
        </p:txBody>
      </p:sp>
      <p:sp>
        <p:nvSpPr>
          <p:cNvPr id="90" name="Shape 90"/>
          <p:cNvSpPr txBox="1">
            <a:spLocks noGrp="1"/>
          </p:cNvSpPr>
          <p:nvPr>
            <p:ph type="body" idx="1"/>
          </p:nvPr>
        </p:nvSpPr>
        <p:spPr>
          <a:xfrm>
            <a:off x="4657275" y="1317300"/>
            <a:ext cx="4166400" cy="4098600"/>
          </a:xfrm>
          <a:prstGeom prst="rect">
            <a:avLst/>
          </a:prstGeom>
        </p:spPr>
        <p:txBody>
          <a:bodyPr wrap="square" lIns="91425" tIns="91425" rIns="91425" bIns="91425" anchor="t" anchorCtr="0">
            <a:noAutofit/>
          </a:bodyPr>
          <a:lstStyle/>
          <a:p>
            <a:pPr marL="0" lvl="0" indent="0">
              <a:spcBef>
                <a:spcPts val="0"/>
              </a:spcBef>
              <a:buNone/>
            </a:pPr>
            <a:r>
              <a:rPr lang="en" sz="2400">
                <a:solidFill>
                  <a:srgbClr val="000000"/>
                </a:solidFill>
                <a:latin typeface="Times New Roman"/>
                <a:ea typeface="Times New Roman"/>
                <a:cs typeface="Times New Roman"/>
                <a:sym typeface="Times New Roman"/>
              </a:rPr>
              <a:t>Setting up models for how one’s weight is related to some factors of one’s body features.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87925" y="1295775"/>
            <a:ext cx="3706500" cy="2508900"/>
          </a:xfrm>
          <a:prstGeom prst="rect">
            <a:avLst/>
          </a:prstGeom>
        </p:spPr>
        <p:txBody>
          <a:bodyPr wrap="square" lIns="91425" tIns="91425" rIns="91425" bIns="91425" anchor="t" anchorCtr="0">
            <a:noAutofit/>
          </a:bodyPr>
          <a:lstStyle/>
          <a:p>
            <a:pPr marL="0" lvl="0" indent="0">
              <a:spcBef>
                <a:spcPts val="0"/>
              </a:spcBef>
              <a:buNone/>
            </a:pPr>
            <a:r>
              <a:rPr lang="en"/>
              <a:t>Data Check:</a:t>
            </a:r>
          </a:p>
          <a:p>
            <a:pPr marL="0" lvl="0" indent="0">
              <a:spcBef>
                <a:spcPts val="0"/>
              </a:spcBef>
              <a:buNone/>
            </a:pPr>
            <a:r>
              <a:rPr lang="en"/>
              <a:t>Outliers</a:t>
            </a:r>
          </a:p>
        </p:txBody>
      </p:sp>
      <p:sp>
        <p:nvSpPr>
          <p:cNvPr id="96" name="Shape 96"/>
          <p:cNvSpPr txBox="1">
            <a:spLocks noGrp="1"/>
          </p:cNvSpPr>
          <p:nvPr>
            <p:ph type="body" idx="1"/>
          </p:nvPr>
        </p:nvSpPr>
        <p:spPr>
          <a:xfrm>
            <a:off x="4635350" y="1227950"/>
            <a:ext cx="4166400" cy="3207000"/>
          </a:xfrm>
          <a:prstGeom prst="rect">
            <a:avLst/>
          </a:prstGeom>
        </p:spPr>
        <p:txBody>
          <a:bodyPr wrap="square" lIns="91425" tIns="91425" rIns="91425" bIns="91425" anchor="t" anchorCtr="0">
            <a:noAutofit/>
          </a:bodyPr>
          <a:lstStyle/>
          <a:p>
            <a:pPr marL="0" lvl="0" indent="0">
              <a:spcBef>
                <a:spcPts val="0"/>
              </a:spcBef>
              <a:buNone/>
            </a:pPr>
            <a:r>
              <a:rPr lang="en" sz="2400">
                <a:solidFill>
                  <a:srgbClr val="000000"/>
                </a:solidFill>
                <a:latin typeface="Times New Roman"/>
                <a:ea typeface="Times New Roman"/>
                <a:cs typeface="Times New Roman"/>
                <a:sym typeface="Times New Roman"/>
              </a:rPr>
              <a:t>Set up the full models with all 24 predictors and with the response “weight”</a:t>
            </a:r>
          </a:p>
          <a:p>
            <a:pPr marL="0" lvl="0" indent="0">
              <a:spcBef>
                <a:spcPts val="0"/>
              </a:spcBef>
              <a:buNone/>
            </a:pPr>
            <a:r>
              <a:rPr lang="en" sz="2400">
                <a:solidFill>
                  <a:srgbClr val="000000"/>
                </a:solidFill>
                <a:latin typeface="Times New Roman"/>
                <a:ea typeface="Times New Roman"/>
                <a:cs typeface="Times New Roman"/>
                <a:sym typeface="Times New Roman"/>
              </a:rPr>
              <a:t>Check outliers before model selection</a:t>
            </a:r>
          </a:p>
          <a:p>
            <a:pPr marL="0" lvl="0" indent="0">
              <a:spcBef>
                <a:spcPts val="0"/>
              </a:spcBef>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87925" y="1295775"/>
            <a:ext cx="3706500" cy="2508900"/>
          </a:xfrm>
          <a:prstGeom prst="rect">
            <a:avLst/>
          </a:prstGeom>
        </p:spPr>
        <p:txBody>
          <a:bodyPr wrap="square" lIns="91425" tIns="91425" rIns="91425" bIns="91425" anchor="t" anchorCtr="0">
            <a:noAutofit/>
          </a:bodyPr>
          <a:lstStyle/>
          <a:p>
            <a:pPr marL="0" lvl="0" indent="0" rtl="0">
              <a:spcBef>
                <a:spcPts val="0"/>
              </a:spcBef>
              <a:buNone/>
            </a:pPr>
            <a:r>
              <a:rPr lang="en"/>
              <a:t>Data Check:</a:t>
            </a:r>
          </a:p>
          <a:p>
            <a:pPr marL="0" lvl="0" indent="0" rtl="0">
              <a:spcBef>
                <a:spcPts val="0"/>
              </a:spcBef>
              <a:buNone/>
            </a:pPr>
            <a:r>
              <a:rPr lang="en"/>
              <a:t>Outliers</a:t>
            </a:r>
          </a:p>
        </p:txBody>
      </p:sp>
      <p:pic>
        <p:nvPicPr>
          <p:cNvPr id="102" name="Shape 102"/>
          <p:cNvPicPr preferRelativeResize="0"/>
          <p:nvPr/>
        </p:nvPicPr>
        <p:blipFill>
          <a:blip r:embed="rId3">
            <a:alphaModFix/>
          </a:blip>
          <a:stretch>
            <a:fillRect/>
          </a:stretch>
        </p:blipFill>
        <p:spPr>
          <a:xfrm>
            <a:off x="4337075" y="407075"/>
            <a:ext cx="4806925" cy="42863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4570175" y="2069825"/>
            <a:ext cx="4166400" cy="2472000"/>
          </a:xfrm>
          <a:prstGeom prst="rect">
            <a:avLst/>
          </a:prstGeom>
        </p:spPr>
        <p:txBody>
          <a:bodyPr wrap="square" lIns="91425" tIns="91425" rIns="91425" bIns="91425" anchor="t" anchorCtr="0">
            <a:noAutofit/>
          </a:bodyPr>
          <a:lstStyle/>
          <a:p>
            <a:pPr marL="0" lvl="0" indent="0" algn="ctr" rtl="0">
              <a:spcBef>
                <a:spcPts val="0"/>
              </a:spcBef>
              <a:buNone/>
            </a:pPr>
            <a:r>
              <a:rPr lang="en" sz="2400">
                <a:solidFill>
                  <a:srgbClr val="000000"/>
                </a:solidFill>
                <a:latin typeface="Times New Roman"/>
                <a:ea typeface="Times New Roman"/>
                <a:cs typeface="Times New Roman"/>
                <a:sym typeface="Times New Roman"/>
              </a:rPr>
              <a:t>3 possible outliers:</a:t>
            </a:r>
          </a:p>
          <a:p>
            <a:pPr marL="0" lvl="0" indent="0" algn="ctr" rtl="0">
              <a:spcBef>
                <a:spcPts val="0"/>
              </a:spcBef>
              <a:buNone/>
            </a:pPr>
            <a:r>
              <a:rPr lang="en" sz="2400">
                <a:solidFill>
                  <a:srgbClr val="000000"/>
                </a:solidFill>
                <a:latin typeface="Times New Roman"/>
                <a:ea typeface="Times New Roman"/>
                <a:cs typeface="Times New Roman"/>
                <a:sym typeface="Times New Roman"/>
              </a:rPr>
              <a:t>[474]</a:t>
            </a:r>
          </a:p>
          <a:p>
            <a:pPr marL="0" lvl="0" indent="0" algn="ctr" rtl="0">
              <a:spcBef>
                <a:spcPts val="0"/>
              </a:spcBef>
              <a:buNone/>
            </a:pPr>
            <a:r>
              <a:rPr lang="en" sz="2400">
                <a:solidFill>
                  <a:srgbClr val="000000"/>
                </a:solidFill>
                <a:latin typeface="Times New Roman"/>
                <a:ea typeface="Times New Roman"/>
                <a:cs typeface="Times New Roman"/>
                <a:sym typeface="Times New Roman"/>
              </a:rPr>
              <a:t>[222]</a:t>
            </a:r>
          </a:p>
          <a:p>
            <a:pPr marL="0" lvl="0" indent="0" algn="ctr" rtl="0">
              <a:spcBef>
                <a:spcPts val="0"/>
              </a:spcBef>
              <a:buNone/>
            </a:pPr>
            <a:r>
              <a:rPr lang="en" sz="2400">
                <a:solidFill>
                  <a:srgbClr val="000000"/>
                </a:solidFill>
                <a:latin typeface="Times New Roman"/>
                <a:ea typeface="Times New Roman"/>
                <a:cs typeface="Times New Roman"/>
                <a:sym typeface="Times New Roman"/>
              </a:rPr>
              <a:t>[221]</a:t>
            </a:r>
          </a:p>
          <a:p>
            <a:pPr marL="0" lvl="0" indent="0">
              <a:spcBef>
                <a:spcPts val="0"/>
              </a:spcBef>
              <a:buNone/>
            </a:pPr>
            <a:endParaRPr/>
          </a:p>
        </p:txBody>
      </p:sp>
      <p:sp>
        <p:nvSpPr>
          <p:cNvPr id="108" name="Shape 108"/>
          <p:cNvSpPr txBox="1">
            <a:spLocks noGrp="1"/>
          </p:cNvSpPr>
          <p:nvPr>
            <p:ph type="title"/>
          </p:nvPr>
        </p:nvSpPr>
        <p:spPr>
          <a:xfrm>
            <a:off x="387925" y="1295775"/>
            <a:ext cx="3706500" cy="2508900"/>
          </a:xfrm>
          <a:prstGeom prst="rect">
            <a:avLst/>
          </a:prstGeom>
        </p:spPr>
        <p:txBody>
          <a:bodyPr wrap="square" lIns="91425" tIns="91425" rIns="91425" bIns="91425" anchor="t" anchorCtr="0">
            <a:noAutofit/>
          </a:bodyPr>
          <a:lstStyle/>
          <a:p>
            <a:pPr marL="0" lvl="0" indent="0" rtl="0">
              <a:spcBef>
                <a:spcPts val="0"/>
              </a:spcBef>
              <a:buNone/>
            </a:pPr>
            <a:r>
              <a:rPr lang="en"/>
              <a:t>Data Check:</a:t>
            </a:r>
          </a:p>
          <a:p>
            <a:pPr marL="0" lvl="0" indent="0" rtl="0">
              <a:spcBef>
                <a:spcPts val="0"/>
              </a:spcBef>
              <a:buNone/>
            </a:pPr>
            <a:r>
              <a:rPr lang="en"/>
              <a:t>Outliers</a:t>
            </a:r>
          </a:p>
        </p:txBody>
      </p:sp>
      <p:pic>
        <p:nvPicPr>
          <p:cNvPr id="109" name="Shape 109"/>
          <p:cNvPicPr preferRelativeResize="0"/>
          <p:nvPr/>
        </p:nvPicPr>
        <p:blipFill rotWithShape="1">
          <a:blip r:embed="rId3">
            <a:alphaModFix/>
          </a:blip>
          <a:srcRect l="612" t="79235" r="67626" b="5101"/>
          <a:stretch/>
        </p:blipFill>
        <p:spPr>
          <a:xfrm>
            <a:off x="4441875" y="498625"/>
            <a:ext cx="4577750" cy="1269875"/>
          </a:xfrm>
          <a:prstGeom prst="rect">
            <a:avLst/>
          </a:prstGeom>
          <a:noFill/>
          <a:ln>
            <a:noFill/>
          </a:ln>
        </p:spPr>
      </p:pic>
      <p:sp>
        <p:nvSpPr>
          <p:cNvPr id="110" name="Shape 110"/>
          <p:cNvSpPr/>
          <p:nvPr/>
        </p:nvSpPr>
        <p:spPr>
          <a:xfrm>
            <a:off x="7090775" y="1348225"/>
            <a:ext cx="201600" cy="3441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1" name="Shape 111"/>
          <p:cNvSpPr/>
          <p:nvPr/>
        </p:nvSpPr>
        <p:spPr>
          <a:xfrm>
            <a:off x="7090775" y="699325"/>
            <a:ext cx="201600" cy="3441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2" name="Shape 112"/>
          <p:cNvSpPr/>
          <p:nvPr/>
        </p:nvSpPr>
        <p:spPr>
          <a:xfrm>
            <a:off x="8736575" y="1043425"/>
            <a:ext cx="283200" cy="3441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3" name="Shape 113"/>
          <p:cNvSpPr/>
          <p:nvPr/>
        </p:nvSpPr>
        <p:spPr>
          <a:xfrm>
            <a:off x="5900225" y="1371975"/>
            <a:ext cx="201600" cy="344100"/>
          </a:xfrm>
          <a:prstGeom prst="rect">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4" name="Shape 114"/>
          <p:cNvSpPr/>
          <p:nvPr/>
        </p:nvSpPr>
        <p:spPr>
          <a:xfrm>
            <a:off x="5636300" y="1371975"/>
            <a:ext cx="201600" cy="344100"/>
          </a:xfrm>
          <a:prstGeom prst="rect">
            <a:avLst/>
          </a:prstGeom>
          <a:noFill/>
          <a:ln w="9525" cap="flat" cmpd="sng">
            <a:solidFill>
              <a:srgbClr val="FF99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5" name="Shape 115"/>
          <p:cNvSpPr/>
          <p:nvPr/>
        </p:nvSpPr>
        <p:spPr>
          <a:xfrm>
            <a:off x="6629950" y="1043425"/>
            <a:ext cx="201600" cy="344100"/>
          </a:xfrm>
          <a:prstGeom prst="rect">
            <a:avLst/>
          </a:prstGeom>
          <a:noFill/>
          <a:ln w="9525" cap="flat" cmpd="sng">
            <a:solidFill>
              <a:srgbClr val="FF99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6" name="Shape 116"/>
          <p:cNvSpPr/>
          <p:nvPr/>
        </p:nvSpPr>
        <p:spPr>
          <a:xfrm>
            <a:off x="6860363" y="1043425"/>
            <a:ext cx="201600" cy="344100"/>
          </a:xfrm>
          <a:prstGeom prst="rect">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7" name="Shape 117"/>
          <p:cNvSpPr/>
          <p:nvPr/>
        </p:nvSpPr>
        <p:spPr>
          <a:xfrm>
            <a:off x="5434700" y="699325"/>
            <a:ext cx="201600" cy="254100"/>
          </a:xfrm>
          <a:prstGeom prst="rect">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8" name="Shape 118"/>
          <p:cNvSpPr/>
          <p:nvPr/>
        </p:nvSpPr>
        <p:spPr>
          <a:xfrm>
            <a:off x="5177600" y="699325"/>
            <a:ext cx="201600" cy="254100"/>
          </a:xfrm>
          <a:prstGeom prst="rect">
            <a:avLst/>
          </a:prstGeom>
          <a:noFill/>
          <a:ln w="9525" cap="flat" cmpd="sng">
            <a:solidFill>
              <a:srgbClr val="FF99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87925" y="1295775"/>
            <a:ext cx="3706500" cy="2508900"/>
          </a:xfrm>
          <a:prstGeom prst="rect">
            <a:avLst/>
          </a:prstGeom>
        </p:spPr>
        <p:txBody>
          <a:bodyPr wrap="square" lIns="91425" tIns="91425" rIns="91425" bIns="91425" anchor="t" anchorCtr="0">
            <a:noAutofit/>
          </a:bodyPr>
          <a:lstStyle/>
          <a:p>
            <a:pPr marL="0" lvl="0" indent="0" rtl="0">
              <a:spcBef>
                <a:spcPts val="0"/>
              </a:spcBef>
              <a:buNone/>
            </a:pPr>
            <a:r>
              <a:rPr lang="en"/>
              <a:t>Data Check:</a:t>
            </a:r>
          </a:p>
          <a:p>
            <a:pPr marL="0" lvl="0" indent="0" rtl="0">
              <a:spcBef>
                <a:spcPts val="0"/>
              </a:spcBef>
              <a:buNone/>
            </a:pPr>
            <a:r>
              <a:rPr lang="en"/>
              <a:t>Outliers Remove</a:t>
            </a:r>
          </a:p>
        </p:txBody>
      </p:sp>
      <p:pic>
        <p:nvPicPr>
          <p:cNvPr id="124" name="Shape 124"/>
          <p:cNvPicPr preferRelativeResize="0"/>
          <p:nvPr/>
        </p:nvPicPr>
        <p:blipFill>
          <a:blip r:embed="rId3">
            <a:alphaModFix/>
          </a:blip>
          <a:stretch>
            <a:fillRect/>
          </a:stretch>
        </p:blipFill>
        <p:spPr>
          <a:xfrm>
            <a:off x="4358575" y="428600"/>
            <a:ext cx="4744775" cy="4286308"/>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1653</Words>
  <Application>Microsoft Office PowerPoint</Application>
  <PresentationFormat>On-screen Show (16:9)</PresentationFormat>
  <Paragraphs>189</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Times New Roman</vt:lpstr>
      <vt:lpstr>Merriweather</vt:lpstr>
      <vt:lpstr>Arial</vt:lpstr>
      <vt:lpstr>Roboto</vt:lpstr>
      <vt:lpstr>Paradigm</vt:lpstr>
      <vt:lpstr>Linear Regression Model of Body Dimensions </vt:lpstr>
      <vt:lpstr>Group Presentation Allocation</vt:lpstr>
      <vt:lpstr>Introduction: Data Information</vt:lpstr>
      <vt:lpstr>Introduction: Data Information </vt:lpstr>
      <vt:lpstr>Objective</vt:lpstr>
      <vt:lpstr>Data Check: Outliers</vt:lpstr>
      <vt:lpstr>Data Check: Outliers</vt:lpstr>
      <vt:lpstr>Data Check: Outliers</vt:lpstr>
      <vt:lpstr>Data Check: Outliers Remove</vt:lpstr>
      <vt:lpstr>Model Selection: Backward Elimination</vt:lpstr>
      <vt:lpstr>Model Selection: Backward Elimination</vt:lpstr>
      <vt:lpstr>Disgnostics</vt:lpstr>
      <vt:lpstr>Disgnostics: Transformation to fix linearity </vt:lpstr>
      <vt:lpstr>Disgnostics: Normality check</vt:lpstr>
      <vt:lpstr>Data Check: Collinearity</vt:lpstr>
      <vt:lpstr>Data Check: Remove collinearity</vt:lpstr>
      <vt:lpstr>Comparison: Reduced vs Full </vt:lpstr>
      <vt:lpstr>Comparison: Reduced vs Full  </vt:lpstr>
      <vt:lpstr>Comparison: Reduced vs Full  </vt:lpstr>
      <vt:lpstr>Model Selection: Backward Elimination</vt:lpstr>
      <vt:lpstr>Model Selection: Adjusted R square Mallow’s Cp AIC BIC</vt:lpstr>
      <vt:lpstr>Model Selection: Adjusted R square Mallow’s Cp AIC BIC</vt:lpstr>
      <vt:lpstr>Model Selection: Details</vt:lpstr>
      <vt:lpstr>PowerPoint Presentation</vt:lpstr>
      <vt:lpstr>Model Selection:</vt:lpstr>
      <vt:lpstr>Model Selection:</vt:lpstr>
      <vt:lpstr>Summary</vt:lpstr>
      <vt:lpstr>Questions &amp; Answers</vt:lpstr>
      <vt:lpstr>Conclusion: </vt:lpstr>
      <vt:lpstr>Conclusion: </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Model of Body Dimensions </dc:title>
  <cp:lastModifiedBy>Jiaqi Li</cp:lastModifiedBy>
  <cp:revision>5</cp:revision>
  <dcterms:modified xsi:type="dcterms:W3CDTF">2017-12-04T20:15:56Z</dcterms:modified>
</cp:coreProperties>
</file>